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9"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4" r:id="rId16"/>
    <p:sldId id="276" r:id="rId17"/>
    <p:sldId id="277" r:id="rId18"/>
    <p:sldId id="278" r:id="rId19"/>
    <p:sldId id="279" r:id="rId20"/>
    <p:sldId id="280" r:id="rId21"/>
    <p:sldId id="281" r:id="rId22"/>
    <p:sldId id="282" r:id="rId23"/>
    <p:sldId id="28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5D5BDBC-4B5E-4488-8BFD-DB99B89AD223}">
          <p14:sldIdLst>
            <p14:sldId id="257"/>
            <p14:sldId id="258"/>
            <p14:sldId id="259"/>
            <p14:sldId id="260"/>
            <p14:sldId id="261"/>
            <p14:sldId id="262"/>
            <p14:sldId id="263"/>
            <p14:sldId id="264"/>
            <p14:sldId id="265"/>
            <p14:sldId id="266"/>
            <p14:sldId id="267"/>
            <p14:sldId id="268"/>
            <p14:sldId id="269"/>
            <p14:sldId id="270"/>
            <p14:sldId id="274"/>
            <p14:sldId id="276"/>
            <p14:sldId id="277"/>
            <p14:sldId id="278"/>
            <p14:sldId id="279"/>
            <p14:sldId id="280"/>
            <p14:sldId id="281"/>
            <p14:sldId id="282"/>
            <p14:sldId id="28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kash akhil" userId="cf7240747f4d3a06" providerId="LiveId" clId="{A5AAF8A6-868E-467A-8483-89BA4E02E1AF}"/>
    <pc:docChg chg="modSld">
      <pc:chgData name="aakash akhil" userId="cf7240747f4d3a06" providerId="LiveId" clId="{A5AAF8A6-868E-467A-8483-89BA4E02E1AF}" dt="2022-09-19T05:15:53.996" v="20" actId="207"/>
      <pc:docMkLst>
        <pc:docMk/>
      </pc:docMkLst>
      <pc:sldChg chg="modSp mod">
        <pc:chgData name="aakash akhil" userId="cf7240747f4d3a06" providerId="LiveId" clId="{A5AAF8A6-868E-467A-8483-89BA4E02E1AF}" dt="2022-09-19T05:12:22.429" v="11" actId="14100"/>
        <pc:sldMkLst>
          <pc:docMk/>
          <pc:sldMk cId="675987512" sldId="258"/>
        </pc:sldMkLst>
        <pc:picChg chg="mod">
          <ac:chgData name="aakash akhil" userId="cf7240747f4d3a06" providerId="LiveId" clId="{A5AAF8A6-868E-467A-8483-89BA4E02E1AF}" dt="2022-09-19T05:12:22.429" v="11" actId="14100"/>
          <ac:picMkLst>
            <pc:docMk/>
            <pc:sldMk cId="675987512" sldId="258"/>
            <ac:picMk id="6" creationId="{3CD0B81D-0F6F-6B4B-8D2C-79A491FC1071}"/>
          </ac:picMkLst>
        </pc:picChg>
      </pc:sldChg>
      <pc:sldChg chg="modSp mod">
        <pc:chgData name="aakash akhil" userId="cf7240747f4d3a06" providerId="LiveId" clId="{A5AAF8A6-868E-467A-8483-89BA4E02E1AF}" dt="2022-09-19T05:15:36.615" v="19" actId="207"/>
        <pc:sldMkLst>
          <pc:docMk/>
          <pc:sldMk cId="1579665895" sldId="260"/>
        </pc:sldMkLst>
        <pc:spChg chg="mod">
          <ac:chgData name="aakash akhil" userId="cf7240747f4d3a06" providerId="LiveId" clId="{A5AAF8A6-868E-467A-8483-89BA4E02E1AF}" dt="2022-09-19T05:15:36.615" v="19" actId="207"/>
          <ac:spMkLst>
            <pc:docMk/>
            <pc:sldMk cId="1579665895" sldId="260"/>
            <ac:spMk id="8" creationId="{5B8CE730-EC82-DA4E-BE61-739C1EA710C1}"/>
          </ac:spMkLst>
        </pc:spChg>
      </pc:sldChg>
      <pc:sldChg chg="modSp mod">
        <pc:chgData name="aakash akhil" userId="cf7240747f4d3a06" providerId="LiveId" clId="{A5AAF8A6-868E-467A-8483-89BA4E02E1AF}" dt="2022-09-19T05:15:53.996" v="20" actId="207"/>
        <pc:sldMkLst>
          <pc:docMk/>
          <pc:sldMk cId="1708638564" sldId="261"/>
        </pc:sldMkLst>
        <pc:spChg chg="mod">
          <ac:chgData name="aakash akhil" userId="cf7240747f4d3a06" providerId="LiveId" clId="{A5AAF8A6-868E-467A-8483-89BA4E02E1AF}" dt="2022-09-19T05:15:53.996" v="20" actId="207"/>
          <ac:spMkLst>
            <pc:docMk/>
            <pc:sldMk cId="1708638564" sldId="261"/>
            <ac:spMk id="8" creationId="{5B8CE730-EC82-DA4E-BE61-739C1EA710C1}"/>
          </ac:spMkLst>
        </pc:spChg>
      </pc:sldChg>
      <pc:sldChg chg="modSp mod">
        <pc:chgData name="aakash akhil" userId="cf7240747f4d3a06" providerId="LiveId" clId="{A5AAF8A6-868E-467A-8483-89BA4E02E1AF}" dt="2022-09-19T05:09:25.525" v="9" actId="14100"/>
        <pc:sldMkLst>
          <pc:docMk/>
          <pc:sldMk cId="1330378449" sldId="274"/>
        </pc:sldMkLst>
        <pc:picChg chg="mod modCrop">
          <ac:chgData name="aakash akhil" userId="cf7240747f4d3a06" providerId="LiveId" clId="{A5AAF8A6-868E-467A-8483-89BA4E02E1AF}" dt="2022-09-19T05:09:25.525" v="9" actId="14100"/>
          <ac:picMkLst>
            <pc:docMk/>
            <pc:sldMk cId="1330378449" sldId="274"/>
            <ac:picMk id="4" creationId="{6F54350D-5D5C-064C-B6C9-D48065161691}"/>
          </ac:picMkLst>
        </pc:picChg>
      </pc:sldChg>
      <pc:sldChg chg="modSp mod">
        <pc:chgData name="aakash akhil" userId="cf7240747f4d3a06" providerId="LiveId" clId="{A5AAF8A6-868E-467A-8483-89BA4E02E1AF}" dt="2022-09-19T05:14:35.081" v="17" actId="207"/>
        <pc:sldMkLst>
          <pc:docMk/>
          <pc:sldMk cId="438199793" sldId="280"/>
        </pc:sldMkLst>
        <pc:spChg chg="mod">
          <ac:chgData name="aakash akhil" userId="cf7240747f4d3a06" providerId="LiveId" clId="{A5AAF8A6-868E-467A-8483-89BA4E02E1AF}" dt="2022-09-19T05:14:27.145" v="16" actId="207"/>
          <ac:spMkLst>
            <pc:docMk/>
            <pc:sldMk cId="438199793" sldId="280"/>
            <ac:spMk id="3" creationId="{C3D9DB7F-8E3F-6442-84E8-6BEDD6EC96D4}"/>
          </ac:spMkLst>
        </pc:spChg>
        <pc:spChg chg="mod">
          <ac:chgData name="aakash akhil" userId="cf7240747f4d3a06" providerId="LiveId" clId="{A5AAF8A6-868E-467A-8483-89BA4E02E1AF}" dt="2022-09-19T05:14:35.081" v="17" actId="207"/>
          <ac:spMkLst>
            <pc:docMk/>
            <pc:sldMk cId="438199793" sldId="280"/>
            <ac:spMk id="6" creationId="{8C7AADBD-CC7E-0F4B-B834-B71BA62B9455}"/>
          </ac:spMkLst>
        </pc:spChg>
      </pc:sldChg>
      <pc:sldChg chg="modSp mod">
        <pc:chgData name="aakash akhil" userId="cf7240747f4d3a06" providerId="LiveId" clId="{A5AAF8A6-868E-467A-8483-89BA4E02E1AF}" dt="2022-09-19T05:14:09.542" v="14" actId="207"/>
        <pc:sldMkLst>
          <pc:docMk/>
          <pc:sldMk cId="1729103802" sldId="281"/>
        </pc:sldMkLst>
        <pc:spChg chg="mod">
          <ac:chgData name="aakash akhil" userId="cf7240747f4d3a06" providerId="LiveId" clId="{A5AAF8A6-868E-467A-8483-89BA4E02E1AF}" dt="2022-09-19T05:13:59.885" v="13" actId="207"/>
          <ac:spMkLst>
            <pc:docMk/>
            <pc:sldMk cId="1729103802" sldId="281"/>
            <ac:spMk id="3" creationId="{C3D9DB7F-8E3F-6442-84E8-6BEDD6EC96D4}"/>
          </ac:spMkLst>
        </pc:spChg>
        <pc:spChg chg="mod">
          <ac:chgData name="aakash akhil" userId="cf7240747f4d3a06" providerId="LiveId" clId="{A5AAF8A6-868E-467A-8483-89BA4E02E1AF}" dt="2022-09-19T05:14:09.542" v="14" actId="207"/>
          <ac:spMkLst>
            <pc:docMk/>
            <pc:sldMk cId="1729103802" sldId="281"/>
            <ac:spMk id="6" creationId="{8C7AADBD-CC7E-0F4B-B834-B71BA62B945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matrix2" loCatId="matrix" qsTypeId="urn:microsoft.com/office/officeart/2005/8/quickstyle/3d2" qsCatId="3D" csTypeId="urn:microsoft.com/office/officeart/2005/8/colors/accent1_4" csCatId="accent1" phldr="1"/>
      <dgm:spPr/>
      <dgm:t>
        <a:bodyPr/>
        <a:lstStyle/>
        <a:p>
          <a:endParaRPr lang="en-US"/>
        </a:p>
      </dgm:t>
    </dgm:pt>
    <dgm:pt modelId="{A6BA014C-D5CD-45B0-A6E8-DE38B4DCEFFA}">
      <dgm:prSet custT="1"/>
      <dgm:spPr/>
      <dgm:t>
        <a:bodyPr/>
        <a:lstStyle/>
        <a:p>
          <a:r>
            <a:rPr lang="en-US" sz="1600" b="0" i="0" dirty="0">
              <a:latin typeface="Constantia (Body)"/>
            </a:rPr>
            <a:t>Shape : 269 rows and 71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dgm:t>
        <a:bodyPr/>
        <a:lstStyle/>
        <a:p>
          <a:pPr rtl="0"/>
          <a:r>
            <a:rPr lang="en-US" sz="1600" b="0" i="0" dirty="0">
              <a:latin typeface="Constantia (Body)"/>
            </a:rPr>
            <a:t>22% duplicate fields/records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dgm:t>
        <a:bodyPr/>
        <a:lstStyle/>
        <a:p>
          <a:pPr rtl="0"/>
          <a:r>
            <a:rPr lang="en-US" sz="1600" b="0" i="0" dirty="0">
              <a:latin typeface="Constantia (Body)"/>
            </a:rPr>
            <a:t>Datatypes of all the columns are objects except for the “Pin Code" column which has integers.</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7BA5B5A5-7A17-884F-9EB6-DB4DAF7885F6}" type="pres">
      <dgm:prSet presAssocID="{0BDD2C3F-9F64-4AFC-BDFA-99B0FD662495}" presName="matrix" presStyleCnt="0">
        <dgm:presLayoutVars>
          <dgm:chMax val="1"/>
          <dgm:dir/>
          <dgm:resizeHandles val="exact"/>
        </dgm:presLayoutVars>
      </dgm:prSet>
      <dgm:spPr/>
    </dgm:pt>
    <dgm:pt modelId="{0DEC926E-C2C6-8C44-8467-8F893E937741}" type="pres">
      <dgm:prSet presAssocID="{0BDD2C3F-9F64-4AFC-BDFA-99B0FD662495}" presName="axisShape" presStyleLbl="bgShp" presStyleIdx="0" presStyleCnt="1"/>
      <dgm:spPr/>
    </dgm:pt>
    <dgm:pt modelId="{CEE1E1C0-C86B-4844-AE9F-B1F9C4872E5E}" type="pres">
      <dgm:prSet presAssocID="{0BDD2C3F-9F64-4AFC-BDFA-99B0FD662495}" presName="rect1" presStyleLbl="node1" presStyleIdx="0" presStyleCnt="4">
        <dgm:presLayoutVars>
          <dgm:chMax val="0"/>
          <dgm:chPref val="0"/>
          <dgm:bulletEnabled val="1"/>
        </dgm:presLayoutVars>
      </dgm:prSet>
      <dgm:spPr/>
    </dgm:pt>
    <dgm:pt modelId="{B5EDC1A6-D17D-F34B-BD64-DF277441B816}" type="pres">
      <dgm:prSet presAssocID="{0BDD2C3F-9F64-4AFC-BDFA-99B0FD662495}" presName="rect2" presStyleLbl="node1" presStyleIdx="1" presStyleCnt="4">
        <dgm:presLayoutVars>
          <dgm:chMax val="0"/>
          <dgm:chPref val="0"/>
          <dgm:bulletEnabled val="1"/>
        </dgm:presLayoutVars>
      </dgm:prSet>
      <dgm:spPr/>
    </dgm:pt>
    <dgm:pt modelId="{72EA335F-21B0-E649-8F7D-216EBE4B0E4E}" type="pres">
      <dgm:prSet presAssocID="{0BDD2C3F-9F64-4AFC-BDFA-99B0FD662495}" presName="rect3" presStyleLbl="node1" presStyleIdx="2" presStyleCnt="4">
        <dgm:presLayoutVars>
          <dgm:chMax val="0"/>
          <dgm:chPref val="0"/>
          <dgm:bulletEnabled val="1"/>
        </dgm:presLayoutVars>
      </dgm:prSet>
      <dgm:spPr/>
    </dgm:pt>
    <dgm:pt modelId="{CD500738-14B0-1C46-8FE4-07F2D84283BC}" type="pres">
      <dgm:prSet presAssocID="{0BDD2C3F-9F64-4AFC-BDFA-99B0FD662495}" presName="rect4" presStyleLbl="node1" presStyleIdx="3" presStyleCnt="4">
        <dgm:presLayoutVars>
          <dgm:chMax val="0"/>
          <dgm:chPref val="0"/>
          <dgm:bulletEnabled val="1"/>
        </dgm:presLayoutVars>
      </dgm:prSet>
      <dgm:spPr/>
    </dgm:pt>
  </dgm:ptLst>
  <dgm:cxnLst>
    <dgm:cxn modelId="{8C593243-2BBC-4C4A-B2D6-B7295886EAC2}" srcId="{0BDD2C3F-9F64-4AFC-BDFA-99B0FD662495}" destId="{A6BA014C-D5CD-45B0-A6E8-DE38B4DCEFFA}" srcOrd="0" destOrd="0" parTransId="{E1017A9B-2BAD-4A79-858F-3F2A232CC5FC}" sibTransId="{636D1143-B90B-4888-9B22-17B0348BA51B}"/>
    <dgm:cxn modelId="{A2FCDD76-B819-7548-AC58-95C62642E416}" type="presOf" srcId="{192D9088-0E6C-46F1-9F85-A5FD4F11ECA9}" destId="{B5EDC1A6-D17D-F34B-BD64-DF277441B816}" srcOrd="0" destOrd="0" presId="urn:microsoft.com/office/officeart/2005/8/layout/matrix2"/>
    <dgm:cxn modelId="{DEDF3986-9436-4C49-8F62-61BA3C47DC60}" srcId="{0BDD2C3F-9F64-4AFC-BDFA-99B0FD662495}" destId="{1DBF71A1-A201-4EA1-97EA-DB24F49F7E56}" srcOrd="3" destOrd="0" parTransId="{9DB2FCB8-C29E-4ED4-8FB6-0183F2586A47}" sibTransId="{9E15DBF5-A65E-4418-A7F5-AEB065A17EFD}"/>
    <dgm:cxn modelId="{9115828E-064B-43A6-8B7B-73931DC5C463}" srcId="{0BDD2C3F-9F64-4AFC-BDFA-99B0FD662495}" destId="{192D9088-0E6C-46F1-9F85-A5FD4F11ECA9}" srcOrd="1" destOrd="0" parTransId="{12D3E03D-B243-4A51-BF2F-2464335A4416}" sibTransId="{8A095F39-0332-4410-8B60-A5C1F66041C0}"/>
    <dgm:cxn modelId="{6009C7C0-60FD-3E43-8A50-65698F880F4A}" type="presOf" srcId="{66F65BFA-2C7D-4B52-A360-F48BEE6838C0}" destId="{72EA335F-21B0-E649-8F7D-216EBE4B0E4E}" srcOrd="0" destOrd="0" presId="urn:microsoft.com/office/officeart/2005/8/layout/matrix2"/>
    <dgm:cxn modelId="{3DA4B2C5-41A8-0B48-BAC9-6A4064859A93}" type="presOf" srcId="{1DBF71A1-A201-4EA1-97EA-DB24F49F7E56}" destId="{CD500738-14B0-1C46-8FE4-07F2D84283BC}" srcOrd="0" destOrd="0" presId="urn:microsoft.com/office/officeart/2005/8/layout/matrix2"/>
    <dgm:cxn modelId="{502580DF-C366-CA4A-87C5-0F3F4495ABF7}" type="presOf" srcId="{A6BA014C-D5CD-45B0-A6E8-DE38B4DCEFFA}" destId="{CEE1E1C0-C86B-4844-AE9F-B1F9C4872E5E}" srcOrd="0" destOrd="0" presId="urn:microsoft.com/office/officeart/2005/8/layout/matrix2"/>
    <dgm:cxn modelId="{4FB5C9DF-4B52-4998-B9D4-363D930A77F4}" srcId="{0BDD2C3F-9F64-4AFC-BDFA-99B0FD662495}" destId="{66F65BFA-2C7D-4B52-A360-F48BEE6838C0}" srcOrd="2" destOrd="0" parTransId="{A5A0009A-D57B-405D-93E0-B435AAB5176B}" sibTransId="{ED537FEA-734A-412E-A77E-4BDBEF6A6C92}"/>
    <dgm:cxn modelId="{064CDAE7-112D-8F49-8C7C-23A0D770A846}" type="presOf" srcId="{0BDD2C3F-9F64-4AFC-BDFA-99B0FD662495}" destId="{7BA5B5A5-7A17-884F-9EB6-DB4DAF7885F6}" srcOrd="0" destOrd="0" presId="urn:microsoft.com/office/officeart/2005/8/layout/matrix2"/>
    <dgm:cxn modelId="{21C30D61-2929-6144-B441-9EE4CE8192FD}" type="presParOf" srcId="{7BA5B5A5-7A17-884F-9EB6-DB4DAF7885F6}" destId="{0DEC926E-C2C6-8C44-8467-8F893E937741}" srcOrd="0" destOrd="0" presId="urn:microsoft.com/office/officeart/2005/8/layout/matrix2"/>
    <dgm:cxn modelId="{799B2D97-CE12-FB4F-8FEC-3C08A9B25C31}" type="presParOf" srcId="{7BA5B5A5-7A17-884F-9EB6-DB4DAF7885F6}" destId="{CEE1E1C0-C86B-4844-AE9F-B1F9C4872E5E}" srcOrd="1" destOrd="0" presId="urn:microsoft.com/office/officeart/2005/8/layout/matrix2"/>
    <dgm:cxn modelId="{4837C378-880F-3246-A1B4-03D9EFA4847F}" type="presParOf" srcId="{7BA5B5A5-7A17-884F-9EB6-DB4DAF7885F6}" destId="{B5EDC1A6-D17D-F34B-BD64-DF277441B816}" srcOrd="2" destOrd="0" presId="urn:microsoft.com/office/officeart/2005/8/layout/matrix2"/>
    <dgm:cxn modelId="{056B0380-4FCF-9B45-BBDE-583F5EFD3DBE}" type="presParOf" srcId="{7BA5B5A5-7A17-884F-9EB6-DB4DAF7885F6}" destId="{72EA335F-21B0-E649-8F7D-216EBE4B0E4E}" srcOrd="3" destOrd="0" presId="urn:microsoft.com/office/officeart/2005/8/layout/matrix2"/>
    <dgm:cxn modelId="{1A37D1C7-C9E5-4646-87FA-5C58BF0F479E}" type="presParOf" srcId="{7BA5B5A5-7A17-884F-9EB6-DB4DAF7885F6}" destId="{CD500738-14B0-1C46-8FE4-07F2D84283BC}"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EC926E-C2C6-8C44-8467-8F893E937741}">
      <dsp:nvSpPr>
        <dsp:cNvPr id="0" name=""/>
        <dsp:cNvSpPr/>
      </dsp:nvSpPr>
      <dsp:spPr>
        <a:xfrm>
          <a:off x="0" y="201091"/>
          <a:ext cx="4435430" cy="4435430"/>
        </a:xfrm>
        <a:prstGeom prst="quadArrow">
          <a:avLst>
            <a:gd name="adj1" fmla="val 2000"/>
            <a:gd name="adj2" fmla="val 4000"/>
            <a:gd name="adj3" fmla="val 5000"/>
          </a:avLst>
        </a:prstGeom>
        <a:gradFill rotWithShape="0">
          <a:gsLst>
            <a:gs pos="0">
              <a:schemeClr val="accent1">
                <a:tint val="55000"/>
                <a:hueOff val="0"/>
                <a:satOff val="0"/>
                <a:lumOff val="0"/>
                <a:alphaOff val="0"/>
                <a:tint val="98000"/>
                <a:satMod val="110000"/>
                <a:lumMod val="104000"/>
              </a:schemeClr>
            </a:gs>
            <a:gs pos="69000">
              <a:schemeClr val="accent1">
                <a:tint val="55000"/>
                <a:hueOff val="0"/>
                <a:satOff val="0"/>
                <a:lumOff val="0"/>
                <a:alphaOff val="0"/>
                <a:shade val="88000"/>
                <a:satMod val="130000"/>
                <a:lumMod val="92000"/>
              </a:schemeClr>
            </a:gs>
            <a:gs pos="100000">
              <a:schemeClr val="accent1">
                <a:tint val="55000"/>
                <a:hueOff val="0"/>
                <a:satOff val="0"/>
                <a:lumOff val="0"/>
                <a:alphaOff val="0"/>
                <a:shade val="78000"/>
                <a:satMod val="130000"/>
                <a:lumMod val="92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CEE1E1C0-C86B-4844-AE9F-B1F9C4872E5E}">
      <dsp:nvSpPr>
        <dsp:cNvPr id="0" name=""/>
        <dsp:cNvSpPr/>
      </dsp:nvSpPr>
      <dsp:spPr>
        <a:xfrm>
          <a:off x="288302" y="489394"/>
          <a:ext cx="1774172" cy="1774172"/>
        </a:xfrm>
        <a:prstGeom prst="roundRect">
          <a:avLst/>
        </a:prstGeom>
        <a:gradFill rotWithShape="0">
          <a:gsLst>
            <a:gs pos="0">
              <a:schemeClr val="accent1">
                <a:shade val="50000"/>
                <a:hueOff val="0"/>
                <a:satOff val="0"/>
                <a:lumOff val="0"/>
                <a:alphaOff val="0"/>
                <a:tint val="98000"/>
                <a:satMod val="110000"/>
                <a:lumMod val="104000"/>
              </a:schemeClr>
            </a:gs>
            <a:gs pos="69000">
              <a:schemeClr val="accent1">
                <a:shade val="50000"/>
                <a:hueOff val="0"/>
                <a:satOff val="0"/>
                <a:lumOff val="0"/>
                <a:alphaOff val="0"/>
                <a:shade val="88000"/>
                <a:satMod val="130000"/>
                <a:lumMod val="92000"/>
              </a:schemeClr>
            </a:gs>
            <a:gs pos="100000">
              <a:schemeClr val="accent1">
                <a:shade val="50000"/>
                <a:hueOff val="0"/>
                <a:satOff val="0"/>
                <a:lumOff val="0"/>
                <a:alphaOff val="0"/>
                <a:shade val="78000"/>
                <a:satMod val="130000"/>
                <a:lumMod val="92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Shape : 269 rows and 71 columns.</a:t>
          </a:r>
        </a:p>
      </dsp:txBody>
      <dsp:txXfrm>
        <a:off x="374910" y="576002"/>
        <a:ext cx="1600956" cy="1600956"/>
      </dsp:txXfrm>
    </dsp:sp>
    <dsp:sp modelId="{B5EDC1A6-D17D-F34B-BD64-DF277441B816}">
      <dsp:nvSpPr>
        <dsp:cNvPr id="0" name=""/>
        <dsp:cNvSpPr/>
      </dsp:nvSpPr>
      <dsp:spPr>
        <a:xfrm>
          <a:off x="2372955" y="489394"/>
          <a:ext cx="1774172" cy="1774172"/>
        </a:xfrm>
        <a:prstGeom prst="roundRect">
          <a:avLst/>
        </a:prstGeom>
        <a:gradFill rotWithShape="0">
          <a:gsLst>
            <a:gs pos="0">
              <a:schemeClr val="accent1">
                <a:shade val="50000"/>
                <a:hueOff val="-308807"/>
                <a:satOff val="9967"/>
                <a:lumOff val="21777"/>
                <a:alphaOff val="0"/>
                <a:tint val="98000"/>
                <a:satMod val="110000"/>
                <a:lumMod val="104000"/>
              </a:schemeClr>
            </a:gs>
            <a:gs pos="69000">
              <a:schemeClr val="accent1">
                <a:shade val="50000"/>
                <a:hueOff val="-308807"/>
                <a:satOff val="9967"/>
                <a:lumOff val="21777"/>
                <a:alphaOff val="0"/>
                <a:shade val="88000"/>
                <a:satMod val="130000"/>
                <a:lumMod val="92000"/>
              </a:schemeClr>
            </a:gs>
            <a:gs pos="100000">
              <a:schemeClr val="accent1">
                <a:shade val="50000"/>
                <a:hueOff val="-308807"/>
                <a:satOff val="9967"/>
                <a:lumOff val="21777"/>
                <a:alphaOff val="0"/>
                <a:shade val="78000"/>
                <a:satMod val="130000"/>
                <a:lumMod val="92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2459563" y="576002"/>
        <a:ext cx="1600956" cy="1600956"/>
      </dsp:txXfrm>
    </dsp:sp>
    <dsp:sp modelId="{72EA335F-21B0-E649-8F7D-216EBE4B0E4E}">
      <dsp:nvSpPr>
        <dsp:cNvPr id="0" name=""/>
        <dsp:cNvSpPr/>
      </dsp:nvSpPr>
      <dsp:spPr>
        <a:xfrm>
          <a:off x="288302" y="2574046"/>
          <a:ext cx="1774172" cy="1774172"/>
        </a:xfrm>
        <a:prstGeom prst="roundRect">
          <a:avLst/>
        </a:prstGeom>
        <a:gradFill rotWithShape="0">
          <a:gsLst>
            <a:gs pos="0">
              <a:schemeClr val="accent1">
                <a:shade val="50000"/>
                <a:hueOff val="-617613"/>
                <a:satOff val="19934"/>
                <a:lumOff val="43554"/>
                <a:alphaOff val="0"/>
                <a:tint val="98000"/>
                <a:satMod val="110000"/>
                <a:lumMod val="104000"/>
              </a:schemeClr>
            </a:gs>
            <a:gs pos="69000">
              <a:schemeClr val="accent1">
                <a:shade val="50000"/>
                <a:hueOff val="-617613"/>
                <a:satOff val="19934"/>
                <a:lumOff val="43554"/>
                <a:alphaOff val="0"/>
                <a:shade val="88000"/>
                <a:satMod val="130000"/>
                <a:lumMod val="92000"/>
              </a:schemeClr>
            </a:gs>
            <a:gs pos="100000">
              <a:schemeClr val="accent1">
                <a:shade val="50000"/>
                <a:hueOff val="-617613"/>
                <a:satOff val="19934"/>
                <a:lumOff val="43554"/>
                <a:alphaOff val="0"/>
                <a:shade val="78000"/>
                <a:satMod val="130000"/>
                <a:lumMod val="92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22% duplicate fields/records found.</a:t>
          </a:r>
          <a:endParaRPr lang="en-US" sz="1600" kern="1200" dirty="0">
            <a:latin typeface="Constantia (Body)"/>
          </a:endParaRPr>
        </a:p>
      </dsp:txBody>
      <dsp:txXfrm>
        <a:off x="374910" y="2660654"/>
        <a:ext cx="1600956" cy="1600956"/>
      </dsp:txXfrm>
    </dsp:sp>
    <dsp:sp modelId="{CD500738-14B0-1C46-8FE4-07F2D84283BC}">
      <dsp:nvSpPr>
        <dsp:cNvPr id="0" name=""/>
        <dsp:cNvSpPr/>
      </dsp:nvSpPr>
      <dsp:spPr>
        <a:xfrm>
          <a:off x="2372955" y="2574046"/>
          <a:ext cx="1774172" cy="1774172"/>
        </a:xfrm>
        <a:prstGeom prst="roundRect">
          <a:avLst/>
        </a:prstGeom>
        <a:gradFill rotWithShape="0">
          <a:gsLst>
            <a:gs pos="0">
              <a:schemeClr val="accent1">
                <a:shade val="50000"/>
                <a:hueOff val="-308807"/>
                <a:satOff val="9967"/>
                <a:lumOff val="21777"/>
                <a:alphaOff val="0"/>
                <a:tint val="98000"/>
                <a:satMod val="110000"/>
                <a:lumMod val="104000"/>
              </a:schemeClr>
            </a:gs>
            <a:gs pos="69000">
              <a:schemeClr val="accent1">
                <a:shade val="50000"/>
                <a:hueOff val="-308807"/>
                <a:satOff val="9967"/>
                <a:lumOff val="21777"/>
                <a:alphaOff val="0"/>
                <a:shade val="88000"/>
                <a:satMod val="130000"/>
                <a:lumMod val="92000"/>
              </a:schemeClr>
            </a:gs>
            <a:gs pos="100000">
              <a:schemeClr val="accent1">
                <a:shade val="50000"/>
                <a:hueOff val="-308807"/>
                <a:satOff val="9967"/>
                <a:lumOff val="21777"/>
                <a:alphaOff val="0"/>
                <a:shade val="78000"/>
                <a:satMod val="130000"/>
                <a:lumMod val="92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Datatypes of all the columns are objects except for the “Pin Code" column which has integers.</a:t>
          </a:r>
          <a:endParaRPr lang="en-US" sz="1600" kern="1200" dirty="0">
            <a:latin typeface="Constantia (Body)"/>
          </a:endParaRPr>
        </a:p>
      </dsp:txBody>
      <dsp:txXfrm>
        <a:off x="2459563" y="2660654"/>
        <a:ext cx="1600956" cy="1600956"/>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gif>
</file>

<file path=ppt/media/image12.jpeg>
</file>

<file path=ppt/media/image13.png>
</file>

<file path=ppt/media/image14.png>
</file>

<file path=ppt/media/image15.png>
</file>

<file path=ppt/media/image16.gif>
</file>

<file path=ppt/media/image2.jpeg>
</file>

<file path=ppt/media/image3.png>
</file>

<file path=ppt/media/image4.sv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9/19/2022</a:t>
            </a:fld>
            <a:endParaRPr lang="en-US"/>
          </a:p>
        </p:txBody>
      </p:sp>
      <p:sp>
        <p:nvSpPr>
          <p:cNvPr id="5" name="Footer Placeholder 4"/>
          <p:cNvSpPr>
            <a:spLocks noGrp="1"/>
          </p:cNvSpPr>
          <p:nvPr>
            <p:ph type="ftr" sz="quarter" idx="11"/>
          </p:nvPr>
        </p:nvSpPr>
        <p:spPr>
          <a:xfrm>
            <a:off x="1451579" y="329307"/>
            <a:ext cx="5626774" cy="309201"/>
          </a:xfrm>
        </p:spPr>
        <p:txBody>
          <a:bodyPr/>
          <a:lstStyle/>
          <a:p>
            <a:endParaRPr lang="en-US"/>
          </a:p>
        </p:txBody>
      </p:sp>
      <p:sp>
        <p:nvSpPr>
          <p:cNvPr id="6" name="Slide Number Placeholder 5"/>
          <p:cNvSpPr>
            <a:spLocks noGrp="1"/>
          </p:cNvSpPr>
          <p:nvPr>
            <p:ph type="sldNum" sz="quarter" idx="12"/>
          </p:nvPr>
        </p:nvSpPr>
        <p:spPr>
          <a:xfrm>
            <a:off x="476834" y="798973"/>
            <a:ext cx="811019" cy="503578"/>
          </a:xfrm>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1893777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114708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13098532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187DEE-B775-0847-B157-DFAF3FFEDF8C}" type="datetimeFigureOut">
              <a:rPr lang="en-US" smtClean="0"/>
              <a:t>9/19/2022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876207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979996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784389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187DEE-B775-0847-B157-DFAF3FFEDF8C}" type="datetimeFigureOut">
              <a:rPr lang="en-US" smtClean="0"/>
              <a:t>9/19/2022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498810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187DEE-B775-0847-B157-DFAF3FFEDF8C}" type="datetimeFigureOut">
              <a:rPr lang="en-US" smtClean="0"/>
              <a:t>9/19/2022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4270882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187DEE-B775-0847-B157-DFAF3FFEDF8C}" type="datetimeFigureOut">
              <a:rPr lang="en-US" smtClean="0"/>
              <a:t>9/19/2022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533044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187DEE-B775-0847-B157-DFAF3FFEDF8C}" type="datetimeFigureOut">
              <a:rPr lang="en-US" smtClean="0"/>
              <a:t>9/19/2022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1628249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187DEE-B775-0847-B157-DFAF3FFEDF8C}" type="datetimeFigureOut">
              <a:rPr lang="en-US" smtClean="0"/>
              <a:t>9/19/2022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1736496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3187DEE-B775-0847-B157-DFAF3FFEDF8C}" type="datetimeFigureOut">
              <a:rPr lang="en-US" smtClean="0"/>
              <a:t>9/19/2022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2241814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3187DEE-B775-0847-B157-DFAF3FFEDF8C}" type="datetimeFigureOut">
              <a:rPr lang="en-US" smtClean="0"/>
              <a:t>9/19/2022</a:t>
            </a:fld>
            <a:endParaRPr 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5EC4189-B2F8-CF49-91D6-5938A3EF9BAE}" type="slidenum">
              <a:rPr lang="en-US" smtClean="0"/>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6080661"/>
      </p:ext>
    </p:extLst>
  </p:cSld>
  <p:clrMap bg1="dk1" tx1="lt1" bg2="dk2" tx2="lt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DF972-89AF-8B4F-8C42-671C76B32456}"/>
              </a:ext>
            </a:extLst>
          </p:cNvPr>
          <p:cNvSpPr>
            <a:spLocks noGrp="1"/>
          </p:cNvSpPr>
          <p:nvPr>
            <p:ph type="ctrTitle"/>
          </p:nvPr>
        </p:nvSpPr>
        <p:spPr>
          <a:xfrm>
            <a:off x="2692398" y="1871132"/>
            <a:ext cx="6815669" cy="1451618"/>
          </a:xfrm>
        </p:spPr>
        <p:txBody>
          <a:bodyPr/>
          <a:lstStyle/>
          <a:p>
            <a:r>
              <a:rPr lang="en-US" sz="4400" b="1" dirty="0">
                <a:solidFill>
                  <a:schemeClr val="accent1"/>
                </a:solidFill>
                <a:latin typeface="Calibri" panose="020F0502020204030204" pitchFamily="34" charset="0"/>
                <a:cs typeface="Calibri" panose="020F0502020204030204" pitchFamily="34" charset="0"/>
              </a:rPr>
              <a:t>Customer Retention Case Study Presentation</a:t>
            </a:r>
            <a:endParaRPr lang="en-US" b="1" dirty="0">
              <a:solidFill>
                <a:schemeClr val="accent1"/>
              </a:solidFill>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5EF327CC-2E00-6549-9E57-9035101635A0}"/>
              </a:ext>
            </a:extLst>
          </p:cNvPr>
          <p:cNvSpPr>
            <a:spLocks noGrp="1"/>
          </p:cNvSpPr>
          <p:nvPr>
            <p:ph type="subTitle" idx="1"/>
          </p:nvPr>
        </p:nvSpPr>
        <p:spPr>
          <a:xfrm>
            <a:off x="2692398" y="4278647"/>
            <a:ext cx="6815669" cy="496551"/>
          </a:xfrm>
        </p:spPr>
        <p:txBody>
          <a:bodyPr>
            <a:normAutofit fontScale="85000" lnSpcReduction="10000"/>
          </a:bodyPr>
          <a:lstStyle/>
          <a:p>
            <a:r>
              <a:rPr lang="en-US" sz="2400" dirty="0">
                <a:solidFill>
                  <a:schemeClr val="bg1"/>
                </a:solidFill>
              </a:rPr>
              <a:t>PREPARED BY AKASH KUMAR</a:t>
            </a:r>
          </a:p>
        </p:txBody>
      </p:sp>
    </p:spTree>
    <p:extLst>
      <p:ext uri="{BB962C8B-B14F-4D97-AF65-F5344CB8AC3E}">
        <p14:creationId xmlns:p14="http://schemas.microsoft.com/office/powerpoint/2010/main" val="24476471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3826FA6-B2B1-ED4E-BCF5-E8BAD98AD370}"/>
              </a:ext>
            </a:extLst>
          </p:cNvPr>
          <p:cNvSpPr>
            <a:spLocks noGrp="1"/>
          </p:cNvSpPr>
          <p:nvPr>
            <p:ph type="title"/>
          </p:nvPr>
        </p:nvSpPr>
        <p:spPr>
          <a:xfrm>
            <a:off x="1289580" y="909622"/>
            <a:ext cx="9609666" cy="566738"/>
          </a:xfrm>
        </p:spPr>
        <p:txBody>
          <a:bodyPr anchor="ctr">
            <a:noAutofit/>
          </a:bodyPr>
          <a:lstStyle/>
          <a:p>
            <a:r>
              <a:rPr lang="en-US" sz="4400" b="1" dirty="0">
                <a:solidFill>
                  <a:schemeClr val="accent1"/>
                </a:solidFill>
                <a:latin typeface="+mn-lt"/>
              </a:rPr>
              <a:t>Exploratory Data Analysis (EDA)</a:t>
            </a:r>
          </a:p>
        </p:txBody>
      </p:sp>
      <p:graphicFrame>
        <p:nvGraphicFramePr>
          <p:cNvPr id="4" name="Table 2">
            <a:extLst>
              <a:ext uri="{FF2B5EF4-FFF2-40B4-BE49-F238E27FC236}">
                <a16:creationId xmlns:a16="http://schemas.microsoft.com/office/drawing/2014/main" id="{E805C82A-73E9-1D4C-96A1-9C207AE7EBA9}"/>
              </a:ext>
            </a:extLst>
          </p:cNvPr>
          <p:cNvGraphicFramePr>
            <a:graphicFrameLocks/>
          </p:cNvGraphicFramePr>
          <p:nvPr>
            <p:extLst>
              <p:ext uri="{D42A27DB-BD31-4B8C-83A1-F6EECF244321}">
                <p14:modId xmlns:p14="http://schemas.microsoft.com/office/powerpoint/2010/main" val="947578583"/>
              </p:ext>
            </p:extLst>
          </p:nvPr>
        </p:nvGraphicFramePr>
        <p:xfrm>
          <a:off x="1219519" y="1836325"/>
          <a:ext cx="9750424" cy="3937000"/>
        </p:xfrm>
        <a:graphic>
          <a:graphicData uri="http://schemas.openxmlformats.org/drawingml/2006/table">
            <a:tbl>
              <a:tblPr firstRow="1" bandRow="1">
                <a:tableStyleId>{125E5076-3810-47DD-B79F-674D7AD40C01}</a:tableStyleId>
              </a:tblPr>
              <a:tblGrid>
                <a:gridCol w="2590800">
                  <a:extLst>
                    <a:ext uri="{9D8B030D-6E8A-4147-A177-3AD203B41FA5}">
                      <a16:colId xmlns:a16="http://schemas.microsoft.com/office/drawing/2014/main" val="2127632986"/>
                    </a:ext>
                  </a:extLst>
                </a:gridCol>
                <a:gridCol w="7159624">
                  <a:extLst>
                    <a:ext uri="{9D8B030D-6E8A-4147-A177-3AD203B41FA5}">
                      <a16:colId xmlns:a16="http://schemas.microsoft.com/office/drawing/2014/main" val="3740722723"/>
                    </a:ext>
                  </a:extLst>
                </a:gridCol>
              </a:tblGrid>
              <a:tr h="370840">
                <a:tc>
                  <a:txBody>
                    <a:bodyPr/>
                    <a:lstStyle/>
                    <a:p>
                      <a:r>
                        <a:rPr lang="en-US" dirty="0"/>
                        <a:t>Requirements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Tools  Used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6013338"/>
                  </a:ext>
                </a:extLst>
              </a:tr>
              <a:tr h="370840">
                <a:tc>
                  <a:txBody>
                    <a:bodyPr/>
                    <a:lstStyle/>
                    <a:p>
                      <a:r>
                        <a:rPr lang="en-US" dirty="0"/>
                        <a:t>Hardware: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CPU :  </a:t>
                      </a:r>
                      <a:r>
                        <a:rPr lang="en-US" dirty="0" err="1"/>
                        <a:t>ideapad</a:t>
                      </a:r>
                      <a:r>
                        <a:rPr lang="en-US" dirty="0"/>
                        <a:t> 3</a:t>
                      </a:r>
                    </a:p>
                    <a:p>
                      <a:r>
                        <a:rPr lang="en-US" dirty="0"/>
                        <a:t>CHIP:  Ryzen 5 </a:t>
                      </a:r>
                      <a:r>
                        <a:rPr lang="en-US" dirty="0" err="1"/>
                        <a:t>Hexa</a:t>
                      </a:r>
                      <a:r>
                        <a:rPr lang="en-US" dirty="0"/>
                        <a:t> Core</a:t>
                      </a:r>
                    </a:p>
                    <a:p>
                      <a:r>
                        <a:rPr lang="en-US" dirty="0"/>
                        <a:t>RAM:  8GB</a:t>
                      </a:r>
                    </a:p>
                    <a:p>
                      <a:r>
                        <a:rPr lang="en-US" dirty="0"/>
                        <a:t>GPU :  8GB</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0927230"/>
                  </a:ext>
                </a:extLst>
              </a:tr>
              <a:tr h="370840">
                <a:tc>
                  <a:txBody>
                    <a:bodyPr/>
                    <a:lstStyle/>
                    <a:p>
                      <a:r>
                        <a:rPr lang="en-US" dirty="0"/>
                        <a:t>Software: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Programming language            : Python</a:t>
                      </a:r>
                    </a:p>
                    <a:p>
                      <a:r>
                        <a:rPr lang="en-IN" dirty="0"/>
                        <a:t>Distribution                                : Anaconda Navigator</a:t>
                      </a:r>
                    </a:p>
                    <a:p>
                      <a:r>
                        <a:rPr lang="en-IN" dirty="0"/>
                        <a:t>Browser based language shell : Jupyter Notebook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70892528"/>
                  </a:ext>
                </a:extLst>
              </a:tr>
              <a:tr h="370840">
                <a:tc>
                  <a:txBody>
                    <a:bodyPr/>
                    <a:lstStyle/>
                    <a:p>
                      <a:r>
                        <a:rPr lang="en-US" dirty="0"/>
                        <a:t>Libraries/Packages: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dirty="0"/>
                        <a:t>Pandas</a:t>
                      </a:r>
                    </a:p>
                    <a:p>
                      <a:pPr marL="285750" indent="-285750">
                        <a:buFont typeface="Arial" panose="020B0604020202020204" pitchFamily="34" charset="0"/>
                        <a:buChar char="•"/>
                      </a:pPr>
                      <a:r>
                        <a:rPr lang="en-US" dirty="0"/>
                        <a:t>NumPy</a:t>
                      </a:r>
                    </a:p>
                    <a:p>
                      <a:pPr marL="285750" indent="-285750">
                        <a:buFont typeface="Arial" panose="020B0604020202020204" pitchFamily="34" charset="0"/>
                        <a:buChar char="•"/>
                      </a:pPr>
                      <a:r>
                        <a:rPr lang="en-US" dirty="0"/>
                        <a:t>matplotlib</a:t>
                      </a:r>
                    </a:p>
                    <a:p>
                      <a:pPr marL="285750" indent="-285750">
                        <a:buFont typeface="Arial" panose="020B0604020202020204" pitchFamily="34" charset="0"/>
                        <a:buChar char="•"/>
                      </a:pPr>
                      <a:r>
                        <a:rPr lang="en-US" dirty="0"/>
                        <a:t>seaborn</a:t>
                      </a:r>
                    </a:p>
                    <a:p>
                      <a:pPr marL="285750" indent="-285750">
                        <a:buFont typeface="Arial" panose="020B0604020202020204" pitchFamily="34" charset="0"/>
                        <a:buChar char="•"/>
                      </a:pPr>
                      <a:r>
                        <a:rPr lang="en-IN" sz="1800" b="0" kern="1200" dirty="0">
                          <a:solidFill>
                            <a:schemeClr val="tx1"/>
                          </a:solidFill>
                          <a:effectLst/>
                        </a:rPr>
                        <a:t>scikit-learn</a:t>
                      </a:r>
                      <a:endParaRPr lang="en-IN" sz="1800" b="0" i="0" kern="1200" dirty="0">
                        <a:solidFill>
                          <a:schemeClr val="tx1"/>
                        </a:solidFill>
                        <a:effectLst/>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4411694"/>
                  </a:ext>
                </a:extLst>
              </a:tr>
            </a:tbl>
          </a:graphicData>
        </a:graphic>
      </p:graphicFrame>
    </p:spTree>
    <p:extLst>
      <p:ext uri="{BB962C8B-B14F-4D97-AF65-F5344CB8AC3E}">
        <p14:creationId xmlns:p14="http://schemas.microsoft.com/office/powerpoint/2010/main" val="2297794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invX="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618C87E8-9737-1341-A395-0135A0B46A9C}"/>
              </a:ext>
            </a:extLst>
          </p:cNvPr>
          <p:cNvGraphicFramePr>
            <a:graphicFrameLocks noGrp="1"/>
          </p:cNvGraphicFramePr>
          <p:nvPr/>
        </p:nvGraphicFramePr>
        <p:xfrm>
          <a:off x="6858000" y="1084217"/>
          <a:ext cx="4435430" cy="4837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nvGraphicFramePr>
        <p:xfrm>
          <a:off x="1018903" y="953590"/>
          <a:ext cx="5538651" cy="5029200"/>
        </p:xfrm>
        <a:graphic>
          <a:graphicData uri="http://schemas.openxmlformats.org/drawingml/2006/table">
            <a:tbl>
              <a:tblPr firstRow="1" bandRow="1">
                <a:tableStyleId>{2D5ABB26-0587-4C30-8999-92F81FD0307C}</a:tableStyleId>
              </a:tblPr>
              <a:tblGrid>
                <a:gridCol w="5538651">
                  <a:extLst>
                    <a:ext uri="{9D8B030D-6E8A-4147-A177-3AD203B41FA5}">
                      <a16:colId xmlns:a16="http://schemas.microsoft.com/office/drawing/2014/main" val="248135368"/>
                    </a:ext>
                  </a:extLst>
                </a:gridCol>
              </a:tblGrid>
              <a:tr h="4773613">
                <a:tc>
                  <a:txBody>
                    <a:bodyPr/>
                    <a:lstStyle/>
                    <a:p>
                      <a:pPr marL="285750" indent="-285750" algn="just">
                        <a:buFont typeface="Arial" panose="020B0604020202020204" pitchFamily="34" charset="0"/>
                        <a:buChar char="•"/>
                      </a:pPr>
                      <a:r>
                        <a:rPr lang="en-US" sz="1800" b="0" dirty="0">
                          <a:solidFill>
                            <a:schemeClr val="bg1"/>
                          </a:solidFill>
                        </a:rPr>
                        <a:t>First, I loaded the complete dataset into our Jupyter Notebook and renamed the columns after importing the appropriate libraries.</a:t>
                      </a:r>
                    </a:p>
                    <a:p>
                      <a:pPr marL="285750" indent="-285750" algn="just">
                        <a:buFont typeface="Arial" panose="020B0604020202020204" pitchFamily="34" charset="0"/>
                        <a:buChar char="•"/>
                      </a:pPr>
                      <a:endParaRPr lang="en-US" sz="1800" b="0" dirty="0">
                        <a:solidFill>
                          <a:schemeClr val="bg1"/>
                        </a:solidFill>
                      </a:endParaRPr>
                    </a:p>
                    <a:p>
                      <a:pPr marL="285750" indent="-285750" algn="just">
                        <a:buFont typeface="Arial" panose="020B0604020202020204" pitchFamily="34" charset="0"/>
                        <a:buChar char="•"/>
                      </a:pPr>
                      <a:r>
                        <a:rPr lang="en-US" sz="1800" b="0" dirty="0">
                          <a:solidFill>
                            <a:schemeClr val="bg1"/>
                          </a:solidFill>
                        </a:rPr>
                        <a:t>Then I looked at the layout of our data and saw that we had 269 rows and 71 distinct columns.</a:t>
                      </a:r>
                    </a:p>
                    <a:p>
                      <a:pPr marL="285750" indent="-285750" algn="just">
                        <a:buFont typeface="Arial" panose="020B0604020202020204" pitchFamily="34" charset="0"/>
                        <a:buChar char="•"/>
                      </a:pPr>
                      <a:endParaRPr lang="en-US" sz="1800" b="0" dirty="0">
                        <a:solidFill>
                          <a:schemeClr val="bg1"/>
                        </a:solidFill>
                      </a:endParaRPr>
                    </a:p>
                    <a:p>
                      <a:pPr marL="285750" indent="-285750" algn="just">
                        <a:buFont typeface="Arial" panose="020B0604020202020204" pitchFamily="34" charset="0"/>
                        <a:buChar char="•"/>
                      </a:pPr>
                      <a:r>
                        <a:rPr lang="en-US" sz="1800" b="0" dirty="0">
                          <a:solidFill>
                            <a:schemeClr val="bg1"/>
                          </a:solidFill>
                        </a:rPr>
                        <a:t>In our dataset, there are no null or missing values.</a:t>
                      </a:r>
                    </a:p>
                    <a:p>
                      <a:pPr marL="285750" indent="-285750" algn="just">
                        <a:buFont typeface="Arial" panose="020B0604020202020204" pitchFamily="34" charset="0"/>
                        <a:buChar char="•"/>
                      </a:pPr>
                      <a:endParaRPr lang="en-US" sz="1800" b="0" dirty="0">
                        <a:solidFill>
                          <a:schemeClr val="bg1"/>
                        </a:solidFill>
                      </a:endParaRPr>
                    </a:p>
                    <a:p>
                      <a:pPr marL="285750" indent="-285750" algn="just">
                        <a:buFont typeface="Arial" panose="020B0604020202020204" pitchFamily="34" charset="0"/>
                        <a:buChar char="•"/>
                      </a:pPr>
                      <a:r>
                        <a:rPr lang="en-US" sz="1800" b="0" dirty="0">
                          <a:solidFill>
                            <a:schemeClr val="bg1"/>
                          </a:solidFill>
                        </a:rPr>
                        <a:t>In our dataset, there are 22% duplicate records; nevertheless, rather than eliminating them, I elected to keep them.</a:t>
                      </a:r>
                    </a:p>
                    <a:p>
                      <a:pPr marL="285750" indent="-285750" algn="just">
                        <a:buFont typeface="Arial" panose="020B0604020202020204" pitchFamily="34" charset="0"/>
                        <a:buChar char="•"/>
                      </a:pPr>
                      <a:endParaRPr lang="en-US" sz="1800" b="0" dirty="0">
                        <a:solidFill>
                          <a:schemeClr val="bg1"/>
                        </a:solidFill>
                      </a:endParaRPr>
                    </a:p>
                    <a:p>
                      <a:pPr marL="285750" indent="-285750" algn="just">
                        <a:buFont typeface="Arial" panose="020B0604020202020204" pitchFamily="34" charset="0"/>
                        <a:buChar char="•"/>
                      </a:pPr>
                      <a:r>
                        <a:rPr lang="en-US" sz="1800" b="0" dirty="0">
                          <a:solidFill>
                            <a:schemeClr val="bg1"/>
                          </a:solidFill>
                        </a:rPr>
                        <a:t>By looking at the data types, I discovered that all of the columns are of the 'object' data type, with the exception of the Pin Code column, which is of the 'integer' data type.</a:t>
                      </a:r>
                      <a:endParaRPr lang="en-US" sz="1800" b="0" dirty="0">
                        <a:latin typeface="+mj-lt"/>
                      </a:endParaRPr>
                    </a:p>
                  </a:txBody>
                  <a:tcPr/>
                </a:tc>
                <a:extLst>
                  <a:ext uri="{0D108BD9-81ED-4DB2-BD59-A6C34878D82A}">
                    <a16:rowId xmlns:a16="http://schemas.microsoft.com/office/drawing/2014/main" val="190913173"/>
                  </a:ext>
                </a:extLst>
              </a:tr>
            </a:tbl>
          </a:graphicData>
        </a:graphic>
      </p:graphicFrame>
    </p:spTree>
    <p:extLst>
      <p:ext uri="{BB962C8B-B14F-4D97-AF65-F5344CB8AC3E}">
        <p14:creationId xmlns:p14="http://schemas.microsoft.com/office/powerpoint/2010/main" val="2006547856"/>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5BC77339-75E3-224A-92C3-02B5EEFE0CF7}"/>
              </a:ext>
            </a:extLst>
          </p:cNvPr>
          <p:cNvSpPr/>
          <p:nvPr/>
        </p:nvSpPr>
        <p:spPr>
          <a:xfrm>
            <a:off x="2152368" y="5205546"/>
            <a:ext cx="7613932" cy="818041"/>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1F09C093-6146-3E4C-A97A-C735D1D3EEE5}"/>
              </a:ext>
            </a:extLst>
          </p:cNvPr>
          <p:cNvSpPr>
            <a:spLocks noGrp="1"/>
          </p:cNvSpPr>
          <p:nvPr>
            <p:ph type="title"/>
          </p:nvPr>
        </p:nvSpPr>
        <p:spPr/>
        <p:txBody>
          <a:bodyPr>
            <a:normAutofit/>
          </a:bodyPr>
          <a:lstStyle/>
          <a:p>
            <a:r>
              <a:rPr lang="en-US" b="1" dirty="0">
                <a:solidFill>
                  <a:schemeClr val="accent1"/>
                </a:solidFill>
                <a:latin typeface="+mn-lt"/>
              </a:rPr>
              <a:t>Data Description</a:t>
            </a:r>
            <a:endParaRPr lang="en-US" dirty="0">
              <a:latin typeface="+mn-lt"/>
            </a:endParaRPr>
          </a:p>
        </p:txBody>
      </p:sp>
      <p:sp>
        <p:nvSpPr>
          <p:cNvPr id="4" name="Content Placeholder 3">
            <a:extLst>
              <a:ext uri="{FF2B5EF4-FFF2-40B4-BE49-F238E27FC236}">
                <a16:creationId xmlns:a16="http://schemas.microsoft.com/office/drawing/2014/main" id="{DFA4F7B4-8D63-9C43-A553-6CB68FC22E4C}"/>
              </a:ext>
            </a:extLst>
          </p:cNvPr>
          <p:cNvSpPr>
            <a:spLocks noGrp="1"/>
          </p:cNvSpPr>
          <p:nvPr>
            <p:ph idx="1"/>
          </p:nvPr>
        </p:nvSpPr>
        <p:spPr>
          <a:xfrm>
            <a:off x="1295402" y="2556932"/>
            <a:ext cx="9601196" cy="2197948"/>
          </a:xfrm>
        </p:spPr>
        <p:txBody>
          <a:bodyPr anchor="ctr">
            <a:normAutofit fontScale="92500" lnSpcReduction="20000"/>
          </a:bodyPr>
          <a:lstStyle/>
          <a:p>
            <a:pPr algn="just"/>
            <a:r>
              <a:rPr lang="en-US" sz="1800" dirty="0">
                <a:solidFill>
                  <a:schemeClr val="bg1"/>
                </a:solidFill>
              </a:rPr>
              <a:t>The information was gathered from Indian internet shoppers. Our data collection includes consumer reviews and comments from Amazon, Flipkart, Snapdeal, Myntra, and Paytm, five of India's most popular online retailers.</a:t>
            </a:r>
          </a:p>
          <a:p>
            <a:pPr algn="just"/>
            <a:r>
              <a:rPr lang="en-US" sz="1800" dirty="0">
                <a:solidFill>
                  <a:schemeClr val="bg1"/>
                </a:solidFill>
              </a:rPr>
              <a:t>With the purpose to suggest, a questionnaire is created based on brand strength, brand empathy or dedication, total consumer happiness, and perceived value for money.</a:t>
            </a:r>
          </a:p>
          <a:p>
            <a:pPr algn="just"/>
            <a:r>
              <a:rPr lang="en-US" sz="1800" dirty="0">
                <a:solidFill>
                  <a:schemeClr val="bg1"/>
                </a:solidFill>
              </a:rPr>
              <a:t>The findings reveal the essential e-retail success elements for customer happiness and retention.</a:t>
            </a:r>
          </a:p>
        </p:txBody>
      </p:sp>
      <p:grpSp>
        <p:nvGrpSpPr>
          <p:cNvPr id="13" name="Group 12">
            <a:extLst>
              <a:ext uri="{FF2B5EF4-FFF2-40B4-BE49-F238E27FC236}">
                <a16:creationId xmlns:a16="http://schemas.microsoft.com/office/drawing/2014/main" id="{38F1341B-2CB8-564F-8847-F0BDB21DB43A}"/>
              </a:ext>
            </a:extLst>
          </p:cNvPr>
          <p:cNvGrpSpPr/>
          <p:nvPr/>
        </p:nvGrpSpPr>
        <p:grpSpPr>
          <a:xfrm>
            <a:off x="2402546" y="5257798"/>
            <a:ext cx="7183708" cy="716073"/>
            <a:chOff x="2740588" y="5256103"/>
            <a:chExt cx="7183708" cy="716073"/>
          </a:xfrm>
        </p:grpSpPr>
        <p:pic>
          <p:nvPicPr>
            <p:cNvPr id="7" name="Picture 6" descr="Logo&#10;&#10;Description automatically generated">
              <a:extLst>
                <a:ext uri="{FF2B5EF4-FFF2-40B4-BE49-F238E27FC236}">
                  <a16:creationId xmlns:a16="http://schemas.microsoft.com/office/drawing/2014/main" id="{13FC805B-AC9D-B048-8A8C-765A76CCAFA7}"/>
                </a:ext>
              </a:extLst>
            </p:cNvPr>
            <p:cNvPicPr>
              <a:picLocks noChangeAspect="1"/>
            </p:cNvPicPr>
            <p:nvPr/>
          </p:nvPicPr>
          <p:blipFill>
            <a:blip r:embed="rId2"/>
            <a:stretch>
              <a:fillRect/>
            </a:stretch>
          </p:blipFill>
          <p:spPr>
            <a:xfrm>
              <a:off x="2740588" y="5258637"/>
              <a:ext cx="1281575" cy="711004"/>
            </a:xfrm>
            <a:prstGeom prst="rect">
              <a:avLst/>
            </a:prstGeom>
          </p:spPr>
        </p:pic>
        <p:pic>
          <p:nvPicPr>
            <p:cNvPr id="8" name="Picture 7" descr="Logo&#10;&#10;Description automatically generated">
              <a:extLst>
                <a:ext uri="{FF2B5EF4-FFF2-40B4-BE49-F238E27FC236}">
                  <a16:creationId xmlns:a16="http://schemas.microsoft.com/office/drawing/2014/main" id="{6674498E-A326-8E47-A0AF-7783F8E2D38F}"/>
                </a:ext>
              </a:extLst>
            </p:cNvPr>
            <p:cNvPicPr>
              <a:picLocks noChangeAspect="1"/>
            </p:cNvPicPr>
            <p:nvPr/>
          </p:nvPicPr>
          <p:blipFill>
            <a:blip r:embed="rId3"/>
            <a:stretch>
              <a:fillRect/>
            </a:stretch>
          </p:blipFill>
          <p:spPr>
            <a:xfrm>
              <a:off x="4196310" y="5256103"/>
              <a:ext cx="1315796" cy="716073"/>
            </a:xfrm>
            <a:prstGeom prst="rect">
              <a:avLst/>
            </a:prstGeom>
          </p:spPr>
        </p:pic>
        <p:pic>
          <p:nvPicPr>
            <p:cNvPr id="9" name="Picture 8" descr="Logo&#10;&#10;Description automatically generated">
              <a:extLst>
                <a:ext uri="{FF2B5EF4-FFF2-40B4-BE49-F238E27FC236}">
                  <a16:creationId xmlns:a16="http://schemas.microsoft.com/office/drawing/2014/main" id="{80FEF88E-E455-6042-8A38-CF0DFF559E5C}"/>
                </a:ext>
              </a:extLst>
            </p:cNvPr>
            <p:cNvPicPr>
              <a:picLocks noChangeAspect="1"/>
            </p:cNvPicPr>
            <p:nvPr/>
          </p:nvPicPr>
          <p:blipFill>
            <a:blip r:embed="rId4"/>
            <a:stretch>
              <a:fillRect/>
            </a:stretch>
          </p:blipFill>
          <p:spPr>
            <a:xfrm>
              <a:off x="5686253" y="5399930"/>
              <a:ext cx="767242" cy="428418"/>
            </a:xfrm>
            <a:prstGeom prst="rect">
              <a:avLst/>
            </a:prstGeom>
          </p:spPr>
        </p:pic>
        <p:pic>
          <p:nvPicPr>
            <p:cNvPr id="10" name="Picture 9">
              <a:extLst>
                <a:ext uri="{FF2B5EF4-FFF2-40B4-BE49-F238E27FC236}">
                  <a16:creationId xmlns:a16="http://schemas.microsoft.com/office/drawing/2014/main" id="{7F16907D-084A-B748-AF67-8BB2B89788E1}"/>
                </a:ext>
              </a:extLst>
            </p:cNvPr>
            <p:cNvPicPr>
              <a:picLocks noChangeAspect="1"/>
            </p:cNvPicPr>
            <p:nvPr/>
          </p:nvPicPr>
          <p:blipFill>
            <a:blip r:embed="rId5"/>
            <a:stretch>
              <a:fillRect/>
            </a:stretch>
          </p:blipFill>
          <p:spPr>
            <a:xfrm>
              <a:off x="8246500" y="5409345"/>
              <a:ext cx="1677796" cy="409589"/>
            </a:xfrm>
            <a:prstGeom prst="rect">
              <a:avLst/>
            </a:prstGeom>
          </p:spPr>
        </p:pic>
        <p:pic>
          <p:nvPicPr>
            <p:cNvPr id="11" name="Picture 10">
              <a:extLst>
                <a:ext uri="{FF2B5EF4-FFF2-40B4-BE49-F238E27FC236}">
                  <a16:creationId xmlns:a16="http://schemas.microsoft.com/office/drawing/2014/main" id="{194ACD7A-1DBF-9A43-AF0A-3705C036A1B0}"/>
                </a:ext>
              </a:extLst>
            </p:cNvPr>
            <p:cNvPicPr>
              <a:picLocks noChangeAspect="1"/>
            </p:cNvPicPr>
            <p:nvPr/>
          </p:nvPicPr>
          <p:blipFill>
            <a:blip r:embed="rId6"/>
            <a:stretch>
              <a:fillRect/>
            </a:stretch>
          </p:blipFill>
          <p:spPr>
            <a:xfrm>
              <a:off x="6627641" y="5353066"/>
              <a:ext cx="1444712" cy="522146"/>
            </a:xfrm>
            <a:prstGeom prst="rect">
              <a:avLst/>
            </a:prstGeom>
          </p:spPr>
        </p:pic>
      </p:grpSp>
      <p:sp>
        <p:nvSpPr>
          <p:cNvPr id="12" name="TextBox 11">
            <a:extLst>
              <a:ext uri="{FF2B5EF4-FFF2-40B4-BE49-F238E27FC236}">
                <a16:creationId xmlns:a16="http://schemas.microsoft.com/office/drawing/2014/main" id="{F8737DB9-2AC7-A340-ADDC-3D8CEA588381}"/>
              </a:ext>
            </a:extLst>
          </p:cNvPr>
          <p:cNvSpPr txBox="1"/>
          <p:nvPr/>
        </p:nvSpPr>
        <p:spPr>
          <a:xfrm>
            <a:off x="4230361" y="4787234"/>
            <a:ext cx="3731278" cy="40011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4472C4"/>
                </a:solidFill>
                <a:effectLst/>
                <a:uLnTx/>
                <a:uFillTx/>
                <a:latin typeface="Calibri" panose="020F0502020204030204"/>
                <a:ea typeface="+mn-ea"/>
                <a:cs typeface="+mn-cs"/>
              </a:rPr>
              <a:t>The top 5 Indian Online Retailers:</a:t>
            </a:r>
          </a:p>
        </p:txBody>
      </p:sp>
    </p:spTree>
    <p:extLst>
      <p:ext uri="{BB962C8B-B14F-4D97-AF65-F5344CB8AC3E}">
        <p14:creationId xmlns:p14="http://schemas.microsoft.com/office/powerpoint/2010/main" val="2647003987"/>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09C093-6146-3E4C-A97A-C735D1D3EEE5}"/>
              </a:ext>
            </a:extLst>
          </p:cNvPr>
          <p:cNvSpPr>
            <a:spLocks noGrp="1"/>
          </p:cNvSpPr>
          <p:nvPr>
            <p:ph type="title"/>
          </p:nvPr>
        </p:nvSpPr>
        <p:spPr>
          <a:xfrm>
            <a:off x="1451579" y="1"/>
            <a:ext cx="9291215" cy="1240970"/>
          </a:xfrm>
        </p:spPr>
        <p:txBody>
          <a:bodyPr>
            <a:normAutofit/>
          </a:bodyPr>
          <a:lstStyle/>
          <a:p>
            <a:r>
              <a:rPr lang="en-US" b="1" dirty="0">
                <a:solidFill>
                  <a:schemeClr val="accent1"/>
                </a:solidFill>
                <a:latin typeface="+mn-lt"/>
              </a:rPr>
              <a:t>Visualization</a:t>
            </a:r>
            <a:endParaRPr lang="en-US" dirty="0">
              <a:latin typeface="+mn-lt"/>
            </a:endParaRPr>
          </a:p>
        </p:txBody>
      </p:sp>
      <p:sp>
        <p:nvSpPr>
          <p:cNvPr id="4" name="Content Placeholder 3">
            <a:extLst>
              <a:ext uri="{FF2B5EF4-FFF2-40B4-BE49-F238E27FC236}">
                <a16:creationId xmlns:a16="http://schemas.microsoft.com/office/drawing/2014/main" id="{DFA4F7B4-8D63-9C43-A553-6CB68FC22E4C}"/>
              </a:ext>
            </a:extLst>
          </p:cNvPr>
          <p:cNvSpPr>
            <a:spLocks noGrp="1"/>
          </p:cNvSpPr>
          <p:nvPr>
            <p:ph idx="1"/>
          </p:nvPr>
        </p:nvSpPr>
        <p:spPr>
          <a:xfrm>
            <a:off x="1295402" y="1240972"/>
            <a:ext cx="9601196" cy="4898572"/>
          </a:xfrm>
        </p:spPr>
        <p:txBody>
          <a:bodyPr anchor="ctr">
            <a:noAutofit/>
          </a:bodyPr>
          <a:lstStyle/>
          <a:p>
            <a:pPr algn="just"/>
            <a:r>
              <a:rPr lang="en-US" sz="1800" dirty="0">
                <a:solidFill>
                  <a:schemeClr val="bg1"/>
                </a:solidFill>
                <a:latin typeface="+mj-lt"/>
              </a:rPr>
              <a:t>What is the definition of data visualization? A graphical depiction of information and data is referred to as data visualization.</a:t>
            </a:r>
          </a:p>
          <a:p>
            <a:pPr algn="just"/>
            <a:r>
              <a:rPr lang="en-US" sz="1800" dirty="0">
                <a:solidFill>
                  <a:schemeClr val="bg1"/>
                </a:solidFill>
                <a:latin typeface="+mj-lt"/>
              </a:rPr>
              <a:t>What are the advantages of good data visualization? Data visualization is another visual art approach that piques our interest and retains our attention on the message collected by the eyes.</a:t>
            </a:r>
          </a:p>
          <a:p>
            <a:pPr algn="just"/>
            <a:r>
              <a:rPr lang="en-US" sz="1800" dirty="0">
                <a:solidFill>
                  <a:schemeClr val="bg1"/>
                </a:solidFill>
                <a:latin typeface="+mj-lt"/>
              </a:rPr>
              <a:t>There are several types of data visualization analysis:</a:t>
            </a:r>
          </a:p>
          <a:p>
            <a:pPr marL="0" indent="0" algn="just">
              <a:buNone/>
            </a:pPr>
            <a:r>
              <a:rPr lang="en-US" sz="1800" dirty="0">
                <a:solidFill>
                  <a:schemeClr val="bg1"/>
                </a:solidFill>
                <a:latin typeface="+mj-lt"/>
              </a:rPr>
              <a:t>	1. Univariate Analysis: We will use a single characteristic to assess practically all of its attributes 	     in a univariate analysis.</a:t>
            </a:r>
          </a:p>
          <a:p>
            <a:pPr marL="0" indent="0" algn="just">
              <a:buNone/>
            </a:pPr>
            <a:r>
              <a:rPr lang="en-US" sz="1800" dirty="0">
                <a:solidFill>
                  <a:schemeClr val="bg1"/>
                </a:solidFill>
                <a:latin typeface="+mj-lt"/>
              </a:rPr>
              <a:t>	2. Bivariate Analysis: Bivariate analysis is when we compare data between two attributes that 	     	    are precisely the same.</a:t>
            </a:r>
          </a:p>
          <a:p>
            <a:pPr marL="0" indent="0" algn="just">
              <a:buNone/>
            </a:pPr>
            <a:r>
              <a:rPr lang="en-US" sz="1800" dirty="0">
                <a:solidFill>
                  <a:schemeClr val="bg1"/>
                </a:solidFill>
                <a:latin typeface="+mj-lt"/>
              </a:rPr>
              <a:t>	3. Multivariate Analysis: We shall compare more than two variables in the multivariate analysis.</a:t>
            </a:r>
          </a:p>
        </p:txBody>
      </p:sp>
    </p:spTree>
    <p:extLst>
      <p:ext uri="{BB962C8B-B14F-4D97-AF65-F5344CB8AC3E}">
        <p14:creationId xmlns:p14="http://schemas.microsoft.com/office/powerpoint/2010/main" val="94452187"/>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80480585-4DCE-A84A-9D5D-9C111DF6EB0E}"/>
              </a:ext>
            </a:extLst>
          </p:cNvPr>
          <p:cNvSpPr/>
          <p:nvPr/>
        </p:nvSpPr>
        <p:spPr>
          <a:xfrm>
            <a:off x="1041400" y="1828802"/>
            <a:ext cx="4178300" cy="370839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nvGraphicFramePr>
        <p:xfrm>
          <a:off x="1341123" y="2161906"/>
          <a:ext cx="3709850" cy="3108960"/>
        </p:xfrm>
        <a:graphic>
          <a:graphicData uri="http://schemas.openxmlformats.org/drawingml/2006/table">
            <a:tbl>
              <a:tblPr firstRow="1" bandRow="1">
                <a:tableStyleId>{2D5ABB26-0587-4C30-8999-92F81FD0307C}</a:tableStyleId>
              </a:tblPr>
              <a:tblGrid>
                <a:gridCol w="3709850">
                  <a:extLst>
                    <a:ext uri="{9D8B030D-6E8A-4147-A177-3AD203B41FA5}">
                      <a16:colId xmlns:a16="http://schemas.microsoft.com/office/drawing/2014/main" val="248135368"/>
                    </a:ext>
                  </a:extLst>
                </a:gridCol>
              </a:tblGrid>
              <a:tr h="2547257">
                <a:tc>
                  <a:txBody>
                    <a:bodyPr/>
                    <a:lstStyle/>
                    <a:p>
                      <a:pPr marL="0" indent="0" algn="just">
                        <a:buFont typeface="Arial" panose="020B0604020202020204" pitchFamily="34" charset="0"/>
                        <a:buNone/>
                      </a:pPr>
                      <a:r>
                        <a:rPr lang="en-US" sz="1800" b="0" dirty="0">
                          <a:solidFill>
                            <a:schemeClr val="bg1"/>
                          </a:solidFill>
                          <a:latin typeface="+mj-lt"/>
                        </a:rPr>
                        <a:t>I was able to determine the total number of rows covered by each unique category value contained in all columns of our dataset using count plots.</a:t>
                      </a:r>
                    </a:p>
                    <a:p>
                      <a:pPr marL="0" indent="0" algn="just">
                        <a:buFont typeface="Arial" panose="020B0604020202020204" pitchFamily="34" charset="0"/>
                        <a:buNone/>
                      </a:pPr>
                      <a:endParaRPr lang="en-US" sz="1800" b="0" dirty="0">
                        <a:solidFill>
                          <a:schemeClr val="bg1"/>
                        </a:solidFill>
                        <a:latin typeface="+mj-lt"/>
                      </a:endParaRPr>
                    </a:p>
                    <a:p>
                      <a:pPr marL="0" indent="0" algn="just">
                        <a:buFont typeface="Arial" panose="020B0604020202020204" pitchFamily="34" charset="0"/>
                        <a:buNone/>
                      </a:pPr>
                      <a:endParaRPr lang="en-US" sz="1800" b="0" dirty="0">
                        <a:solidFill>
                          <a:schemeClr val="bg1"/>
                        </a:solidFill>
                        <a:latin typeface="+mj-lt"/>
                      </a:endParaRPr>
                    </a:p>
                    <a:p>
                      <a:pPr marL="0" indent="0" algn="just">
                        <a:buFont typeface="Arial" panose="020B0604020202020204" pitchFamily="34" charset="0"/>
                        <a:buNone/>
                      </a:pPr>
                      <a:endParaRPr lang="en-US" sz="1800" b="0" dirty="0">
                        <a:solidFill>
                          <a:schemeClr val="bg1"/>
                        </a:solidFill>
                        <a:latin typeface="+mj-lt"/>
                      </a:endParaRPr>
                    </a:p>
                    <a:p>
                      <a:pPr marL="0" indent="0" algn="just">
                        <a:buFont typeface="Arial" panose="020B0604020202020204" pitchFamily="34" charset="0"/>
                        <a:buNone/>
                      </a:pPr>
                      <a:r>
                        <a:rPr lang="en-US" sz="1800" b="0" dirty="0">
                          <a:solidFill>
                            <a:schemeClr val="bg1"/>
                          </a:solidFill>
                          <a:latin typeface="+mj-lt"/>
                        </a:rPr>
                        <a:t>I made sure that the proportion of data coverage is presented with the overall row number.</a:t>
                      </a: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3039292" y="693824"/>
            <a:ext cx="6113416" cy="769441"/>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4472C4"/>
                </a:solidFill>
                <a:effectLst/>
                <a:uLnTx/>
                <a:uFillTx/>
                <a:latin typeface="Calibri" panose="020F0502020204030204"/>
                <a:ea typeface="+mn-ea"/>
                <a:cs typeface="+mn-cs"/>
              </a:rPr>
              <a:t>Univariate Analysis:</a:t>
            </a:r>
          </a:p>
        </p:txBody>
      </p:sp>
      <p:pic>
        <p:nvPicPr>
          <p:cNvPr id="4" name="Picture 3">
            <a:extLst>
              <a:ext uri="{FF2B5EF4-FFF2-40B4-BE49-F238E27FC236}">
                <a16:creationId xmlns:a16="http://schemas.microsoft.com/office/drawing/2014/main" id="{76B392A1-89BC-5A4C-B4ED-31E54E94C655}"/>
              </a:ext>
            </a:extLst>
          </p:cNvPr>
          <p:cNvPicPr>
            <a:picLocks noChangeAspect="1"/>
          </p:cNvPicPr>
          <p:nvPr/>
        </p:nvPicPr>
        <p:blipFill rotWithShape="1">
          <a:blip r:embed="rId2"/>
          <a:srcRect t="14452" b="14452"/>
          <a:stretch/>
        </p:blipFill>
        <p:spPr>
          <a:xfrm>
            <a:off x="5473339" y="1558020"/>
            <a:ext cx="5421086" cy="4482344"/>
          </a:xfrm>
          <a:prstGeom prst="rect">
            <a:avLst/>
          </a:prstGeom>
        </p:spPr>
      </p:pic>
    </p:spTree>
    <p:extLst>
      <p:ext uri="{BB962C8B-B14F-4D97-AF65-F5344CB8AC3E}">
        <p14:creationId xmlns:p14="http://schemas.microsoft.com/office/powerpoint/2010/main" val="105433802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787C1DBE-4E10-1946-99D9-8450859FA1A3}"/>
              </a:ext>
            </a:extLst>
          </p:cNvPr>
          <p:cNvSpPr/>
          <p:nvPr/>
        </p:nvSpPr>
        <p:spPr>
          <a:xfrm>
            <a:off x="6424385" y="1574801"/>
            <a:ext cx="3942806" cy="370839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1149542748"/>
              </p:ext>
            </p:extLst>
          </p:nvPr>
        </p:nvGraphicFramePr>
        <p:xfrm>
          <a:off x="6733903" y="1679510"/>
          <a:ext cx="3374570" cy="3852610"/>
        </p:xfrm>
        <a:graphic>
          <a:graphicData uri="http://schemas.openxmlformats.org/drawingml/2006/table">
            <a:tbl>
              <a:tblPr firstRow="1" bandRow="1">
                <a:tableStyleId>{2D5ABB26-0587-4C30-8999-92F81FD0307C}</a:tableStyleId>
              </a:tblPr>
              <a:tblGrid>
                <a:gridCol w="3374570">
                  <a:extLst>
                    <a:ext uri="{9D8B030D-6E8A-4147-A177-3AD203B41FA5}">
                      <a16:colId xmlns:a16="http://schemas.microsoft.com/office/drawing/2014/main" val="248135368"/>
                    </a:ext>
                  </a:extLst>
                </a:gridCol>
              </a:tblGrid>
              <a:tr h="3852610">
                <a:tc>
                  <a:txBody>
                    <a:bodyPr/>
                    <a:lstStyle/>
                    <a:p>
                      <a:pPr marL="0" indent="0" algn="just">
                        <a:buFont typeface="Arial" panose="020B0604020202020204" pitchFamily="34" charset="0"/>
                        <a:buNone/>
                      </a:pPr>
                      <a:r>
                        <a:rPr lang="en-US" sz="1800" b="0" dirty="0">
                          <a:solidFill>
                            <a:schemeClr val="bg1"/>
                          </a:solidFill>
                          <a:latin typeface="+mj-lt"/>
                        </a:rPr>
                        <a:t>To observe the correlation information between the columns, I utilized the heatmap on the encoded dataset.</a:t>
                      </a:r>
                    </a:p>
                    <a:p>
                      <a:pPr marL="0" indent="0" algn="just">
                        <a:buFont typeface="Arial" panose="020B0604020202020204" pitchFamily="34" charset="0"/>
                        <a:buNone/>
                      </a:pPr>
                      <a:endParaRPr lang="en-US" sz="1800" b="0" dirty="0">
                        <a:solidFill>
                          <a:schemeClr val="bg1"/>
                        </a:solidFill>
                        <a:latin typeface="+mj-lt"/>
                      </a:endParaRPr>
                    </a:p>
                    <a:p>
                      <a:pPr marL="0" indent="0" algn="just">
                        <a:buFont typeface="Arial" panose="020B0604020202020204" pitchFamily="34" charset="0"/>
                        <a:buNone/>
                      </a:pPr>
                      <a:r>
                        <a:rPr lang="en-US" sz="1800" b="0" dirty="0">
                          <a:solidFill>
                            <a:schemeClr val="bg1"/>
                          </a:solidFill>
                          <a:latin typeface="+mj-lt"/>
                        </a:rPr>
                        <a:t>Even though the picture was too small to see on the Jupyter Notebook, I was able to deduce from the color choices that there is no multi collinearity between the columns.</a:t>
                      </a: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3039292" y="693824"/>
            <a:ext cx="6113416" cy="769441"/>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4472C4"/>
                </a:solidFill>
                <a:effectLst/>
                <a:uLnTx/>
                <a:uFillTx/>
                <a:latin typeface="Calibri" panose="020F0502020204030204"/>
                <a:ea typeface="+mn-ea"/>
                <a:cs typeface="+mn-cs"/>
              </a:rPr>
              <a:t>Multivariate Analysis:</a:t>
            </a:r>
          </a:p>
        </p:txBody>
      </p:sp>
      <p:pic>
        <p:nvPicPr>
          <p:cNvPr id="4" name="Picture 3">
            <a:extLst>
              <a:ext uri="{FF2B5EF4-FFF2-40B4-BE49-F238E27FC236}">
                <a16:creationId xmlns:a16="http://schemas.microsoft.com/office/drawing/2014/main" id="{6F54350D-5D5C-064C-B6C9-D48065161691}"/>
              </a:ext>
            </a:extLst>
          </p:cNvPr>
          <p:cNvPicPr>
            <a:picLocks noChangeAspect="1"/>
          </p:cNvPicPr>
          <p:nvPr/>
        </p:nvPicPr>
        <p:blipFill rotWithShape="1">
          <a:blip r:embed="rId2"/>
          <a:srcRect r="21245" b="-754"/>
          <a:stretch/>
        </p:blipFill>
        <p:spPr>
          <a:xfrm>
            <a:off x="1824810" y="1823722"/>
            <a:ext cx="4090798" cy="4035902"/>
          </a:xfrm>
          <a:prstGeom prst="rect">
            <a:avLst/>
          </a:prstGeom>
        </p:spPr>
      </p:pic>
    </p:spTree>
    <p:extLst>
      <p:ext uri="{BB962C8B-B14F-4D97-AF65-F5344CB8AC3E}">
        <p14:creationId xmlns:p14="http://schemas.microsoft.com/office/powerpoint/2010/main" val="133037844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1F65BC4-4378-AA47-A96C-F79464C13693}"/>
              </a:ext>
            </a:extLst>
          </p:cNvPr>
          <p:cNvSpPr/>
          <p:nvPr/>
        </p:nvSpPr>
        <p:spPr>
          <a:xfrm>
            <a:off x="1111794" y="1574800"/>
            <a:ext cx="9988006" cy="4216399"/>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871538"/>
            <a:ext cx="9601200" cy="766762"/>
          </a:xfrm>
        </p:spPr>
        <p:txBody>
          <a:bodyPr/>
          <a:lstStyle/>
          <a:p>
            <a:r>
              <a:rPr lang="en-US" b="1" dirty="0">
                <a:solidFill>
                  <a:schemeClr val="accent1"/>
                </a:solidFill>
                <a:latin typeface="+mn-lt"/>
              </a:rPr>
              <a:t>Inference</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464906" y="1828800"/>
            <a:ext cx="9489232" cy="4068763"/>
          </a:xfrm>
        </p:spPr>
        <p:txBody>
          <a:bodyPr>
            <a:normAutofit fontScale="85000" lnSpcReduction="10000"/>
          </a:bodyPr>
          <a:lstStyle/>
          <a:p>
            <a:pPr algn="just"/>
            <a:r>
              <a:rPr lang="en-US" sz="1800" dirty="0">
                <a:solidFill>
                  <a:schemeClr val="bg1"/>
                </a:solidFill>
                <a:latin typeface="+mj-lt"/>
              </a:rPr>
              <a:t>The first 47 aspects, based on general observations, give insights into how e-retail is beneficial and increasing based on consumer feedback. The data revealed which CITY, PIN CODE, AGE, and other variables were utilized most frequently on the web platform. It also revealed that some criteria are given less weight in contributing to the success of an e-commerce site, allowing us to eliminate such aspects while keeping all the vital ones. We might also improve on some of the elements that impact the likelihood of repeat purchases by internet clients.</a:t>
            </a:r>
          </a:p>
          <a:p>
            <a:pPr algn="just"/>
            <a:r>
              <a:rPr lang="en-US" sz="1800" dirty="0">
                <a:solidFill>
                  <a:schemeClr val="bg1"/>
                </a:solidFill>
                <a:latin typeface="+mj-lt"/>
              </a:rPr>
              <a:t>Apart from the first 47 elements, the remaining features demonstrated which web platform was utilized more frequently depending on success factors. According to the customer activation and retention case study, Amazon is the most dependable and has met all of the consumer needs. Following Amazon, research indicated that Flipkart was utilized more for online shopping.</a:t>
            </a:r>
          </a:p>
          <a:p>
            <a:pPr algn="just"/>
            <a:r>
              <a:rPr lang="en-US" sz="1800" dirty="0">
                <a:solidFill>
                  <a:schemeClr val="bg1"/>
                </a:solidFill>
                <a:latin typeface="+mj-lt"/>
              </a:rPr>
              <a:t>According to a case study of Indian e-commerce clients, Amazon and Flipkart are the most frequently utilized for online shopping and are the most frequently suggested by friends. So, based on the research considerations, Amazon and Flipkart are e-commerce platforms that combine utilitarian and hedonistic values to favorably influence recurrent purchase intent (loyalty).</a:t>
            </a:r>
          </a:p>
        </p:txBody>
      </p:sp>
    </p:spTree>
    <p:extLst>
      <p:ext uri="{BB962C8B-B14F-4D97-AF65-F5344CB8AC3E}">
        <p14:creationId xmlns:p14="http://schemas.microsoft.com/office/powerpoint/2010/main" val="4126419544"/>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957263"/>
            <a:ext cx="4800600" cy="766762"/>
          </a:xfrm>
        </p:spPr>
        <p:txBody>
          <a:bodyPr>
            <a:normAutofit/>
          </a:bodyPr>
          <a:lstStyle/>
          <a:p>
            <a:pPr algn="l"/>
            <a:r>
              <a:rPr lang="en-US" sz="2800" b="1" dirty="0">
                <a:solidFill>
                  <a:schemeClr val="accent1"/>
                </a:solidFill>
                <a:latin typeface="+mn-lt"/>
              </a:rPr>
              <a:t>1. Amazon</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0" y="1831975"/>
            <a:ext cx="5064125" cy="4068763"/>
          </a:xfrm>
        </p:spPr>
        <p:txBody>
          <a:bodyPr>
            <a:normAutofit/>
          </a:bodyPr>
          <a:lstStyle/>
          <a:p>
            <a:pPr marL="0" indent="0" algn="just">
              <a:buNone/>
            </a:pPr>
            <a:r>
              <a:rPr lang="en-IN" sz="1800" b="1" u="sng" dirty="0">
                <a:solidFill>
                  <a:schemeClr val="bg1"/>
                </a:solidFill>
                <a:latin typeface="+mj-lt"/>
              </a:rPr>
              <a:t>To be improved: </a:t>
            </a:r>
          </a:p>
          <a:p>
            <a:pPr algn="just"/>
            <a:r>
              <a:rPr lang="en-IN" sz="1800" dirty="0">
                <a:solidFill>
                  <a:schemeClr val="bg1"/>
                </a:solidFill>
                <a:latin typeface="+mj-lt"/>
              </a:rPr>
              <a:t>During promotions, attempt to provide clients with a stress-free shopping experience. </a:t>
            </a:r>
          </a:p>
          <a:p>
            <a:pPr algn="just"/>
            <a:r>
              <a:rPr lang="en-IN" sz="1800" dirty="0">
                <a:solidFill>
                  <a:schemeClr val="bg1"/>
                </a:solidFill>
                <a:latin typeface="+mj-lt"/>
              </a:rPr>
              <a:t>Provide customers with extra payment alternatives. </a:t>
            </a:r>
          </a:p>
          <a:p>
            <a:pPr algn="just"/>
            <a:r>
              <a:rPr lang="en-IN" sz="1800" dirty="0">
                <a:solidFill>
                  <a:schemeClr val="bg1"/>
                </a:solidFill>
                <a:latin typeface="+mj-lt"/>
              </a:rPr>
              <a:t>Give the pricing as soon as possible during the offer. </a:t>
            </a:r>
          </a:p>
          <a:p>
            <a:pPr algn="just"/>
            <a:r>
              <a:rPr lang="en-IN" sz="1800" dirty="0">
                <a:solidFill>
                  <a:schemeClr val="bg1"/>
                </a:solidFill>
                <a:latin typeface="+mj-lt"/>
              </a:rPr>
              <a:t>Shorten the time it takes for things to arrive. </a:t>
            </a:r>
          </a:p>
        </p:txBody>
      </p:sp>
      <p:cxnSp>
        <p:nvCxnSpPr>
          <p:cNvPr id="7" name="Straight Connector 6">
            <a:extLst>
              <a:ext uri="{FF2B5EF4-FFF2-40B4-BE49-F238E27FC236}">
                <a16:creationId xmlns:a16="http://schemas.microsoft.com/office/drawing/2014/main" id="{8CDE86B5-01DC-C746-B49E-118754CDDCAC}"/>
              </a:ext>
            </a:extLst>
          </p:cNvPr>
          <p:cNvCxnSpPr>
            <a:cxnSpLocks/>
          </p:cNvCxnSpPr>
          <p:nvPr/>
        </p:nvCxnSpPr>
        <p:spPr>
          <a:xfrm>
            <a:off x="6296297" y="1832247"/>
            <a:ext cx="0" cy="3288393"/>
          </a:xfrm>
          <a:prstGeom prst="line">
            <a:avLst/>
          </a:prstGeom>
          <a:ln w="12700">
            <a:solidFill>
              <a:schemeClr val="accent1"/>
            </a:solidFill>
          </a:ln>
        </p:spPr>
        <p:style>
          <a:lnRef idx="1">
            <a:schemeClr val="dk1"/>
          </a:lnRef>
          <a:fillRef idx="0">
            <a:schemeClr val="dk1"/>
          </a:fillRef>
          <a:effectRef idx="0">
            <a:schemeClr val="dk1"/>
          </a:effectRef>
          <a:fontRef idx="minor">
            <a:schemeClr val="tx1"/>
          </a:fontRef>
        </p:style>
      </p:cxnSp>
      <p:sp>
        <p:nvSpPr>
          <p:cNvPr id="8" name="Content Placeholder 2">
            <a:extLst>
              <a:ext uri="{FF2B5EF4-FFF2-40B4-BE49-F238E27FC236}">
                <a16:creationId xmlns:a16="http://schemas.microsoft.com/office/drawing/2014/main" id="{A9B09300-9D62-CB49-8D81-82C5020B854A}"/>
              </a:ext>
            </a:extLst>
          </p:cNvPr>
          <p:cNvSpPr txBox="1">
            <a:spLocks/>
          </p:cNvSpPr>
          <p:nvPr/>
        </p:nvSpPr>
        <p:spPr>
          <a:xfrm>
            <a:off x="6496595" y="1832250"/>
            <a:ext cx="4755600" cy="4069215"/>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marR="0" lvl="0" indent="0" algn="just" defTabSz="457200" rtl="0" eaLnBrk="1" fontAlgn="auto" latinLnBrk="0" hangingPunct="1">
              <a:lnSpc>
                <a:spcPct val="100000"/>
              </a:lnSpc>
              <a:spcBef>
                <a:spcPct val="20000"/>
              </a:spcBef>
              <a:spcAft>
                <a:spcPts val="600"/>
              </a:spcAft>
              <a:buClr>
                <a:srgbClr val="4472C4"/>
              </a:buClr>
              <a:buSzPct val="115000"/>
              <a:buFont typeface="Arial"/>
              <a:buNone/>
              <a:tabLst/>
              <a:defRPr/>
            </a:pPr>
            <a:r>
              <a:rPr kumimoji="0" lang="en-IN" sz="1800" b="1" i="0" u="none" strike="noStrike" kern="1200" cap="none" spc="0" normalizeH="0" baseline="0" noProof="0" dirty="0">
                <a:ln>
                  <a:noFill/>
                </a:ln>
                <a:solidFill>
                  <a:prstClr val="black"/>
                </a:solidFill>
                <a:effectLst/>
                <a:uLnTx/>
                <a:uFillTx/>
                <a:latin typeface="Calibri Light" panose="020F0302020204030204"/>
                <a:ea typeface="+mn-ea"/>
                <a:cs typeface="+mn-cs"/>
              </a:rPr>
              <a:t>P</a:t>
            </a:r>
            <a:r>
              <a:rPr kumimoji="0" lang="en-IN" sz="1800" b="1" i="0" u="sng" strike="noStrike" kern="1200" cap="none" spc="0" normalizeH="0" baseline="0" noProof="0" dirty="0">
                <a:ln>
                  <a:noFill/>
                </a:ln>
                <a:solidFill>
                  <a:prstClr val="black"/>
                </a:solidFill>
                <a:effectLst/>
                <a:uLnTx/>
                <a:uFillTx/>
                <a:latin typeface="Calibri Light" panose="020F0302020204030204"/>
                <a:ea typeface="+mn-ea"/>
                <a:cs typeface="+mn-cs"/>
              </a:rPr>
              <a:t>ositive feedback summary: </a:t>
            </a:r>
          </a:p>
          <a:p>
            <a:pPr marL="285750" marR="0" lvl="0" indent="-285750" algn="just"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It's easy to use, and it's also a fantastic buying site. </a:t>
            </a:r>
          </a:p>
          <a:p>
            <a:pPr marL="285750" marR="0" lvl="0" indent="-285750" algn="just"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Products are delivered quickly.</a:t>
            </a:r>
          </a:p>
          <a:p>
            <a:pPr marL="285750" marR="0" lvl="0" indent="-285750" algn="just"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Availability of comprehensive product information. </a:t>
            </a:r>
          </a:p>
          <a:p>
            <a:pPr marL="285750" marR="0" lvl="0" indent="-285750" algn="just"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Multi-channel online assistance is available. </a:t>
            </a:r>
          </a:p>
          <a:p>
            <a:pPr marL="285750" marR="0" lvl="0" indent="-285750" algn="just"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Trustworthy website or app, as well as perceived trustworthiness. </a:t>
            </a:r>
          </a:p>
        </p:txBody>
      </p:sp>
      <p:sp>
        <p:nvSpPr>
          <p:cNvPr id="10" name="Rounded Rectangle 9">
            <a:extLst>
              <a:ext uri="{FF2B5EF4-FFF2-40B4-BE49-F238E27FC236}">
                <a16:creationId xmlns:a16="http://schemas.microsoft.com/office/drawing/2014/main" id="{5C4A15D2-3CDE-2C42-8259-5BF548383000}"/>
              </a:ext>
            </a:extLst>
          </p:cNvPr>
          <p:cNvSpPr/>
          <p:nvPr/>
        </p:nvSpPr>
        <p:spPr>
          <a:xfrm>
            <a:off x="3937660" y="5421084"/>
            <a:ext cx="4266540" cy="66620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26C50815-2F95-2645-B42D-893106C066D4}"/>
              </a:ext>
            </a:extLst>
          </p:cNvPr>
          <p:cNvSpPr txBox="1"/>
          <p:nvPr/>
        </p:nvSpPr>
        <p:spPr>
          <a:xfrm>
            <a:off x="4071108" y="5566456"/>
            <a:ext cx="2646432" cy="400110"/>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E-Commerce Company:</a:t>
            </a:r>
          </a:p>
        </p:txBody>
      </p:sp>
      <p:pic>
        <p:nvPicPr>
          <p:cNvPr id="13" name="Picture 12">
            <a:extLst>
              <a:ext uri="{FF2B5EF4-FFF2-40B4-BE49-F238E27FC236}">
                <a16:creationId xmlns:a16="http://schemas.microsoft.com/office/drawing/2014/main" id="{5EE1FD68-5AC6-2A4A-A667-C45812C99469}"/>
              </a:ext>
            </a:extLst>
          </p:cNvPr>
          <p:cNvPicPr>
            <a:picLocks noChangeAspect="1"/>
          </p:cNvPicPr>
          <p:nvPr/>
        </p:nvPicPr>
        <p:blipFill rotWithShape="1">
          <a:blip r:embed="rId2"/>
          <a:srcRect b="8786"/>
          <a:stretch/>
        </p:blipFill>
        <p:spPr>
          <a:xfrm>
            <a:off x="6717540" y="5531178"/>
            <a:ext cx="1322293" cy="488187"/>
          </a:xfrm>
          <a:prstGeom prst="rect">
            <a:avLst/>
          </a:prstGeom>
        </p:spPr>
      </p:pic>
    </p:spTree>
    <p:extLst>
      <p:ext uri="{BB962C8B-B14F-4D97-AF65-F5344CB8AC3E}">
        <p14:creationId xmlns:p14="http://schemas.microsoft.com/office/powerpoint/2010/main" val="2554874118"/>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BFDED0E-D0B0-3043-85C6-B772F34D77B0}"/>
              </a:ext>
            </a:extLst>
          </p:cNvPr>
          <p:cNvSpPr/>
          <p:nvPr/>
        </p:nvSpPr>
        <p:spPr>
          <a:xfrm>
            <a:off x="5857411" y="5343470"/>
            <a:ext cx="4917575" cy="66620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186613"/>
            <a:ext cx="4800600" cy="690465"/>
          </a:xfrm>
        </p:spPr>
        <p:txBody>
          <a:bodyPr>
            <a:normAutofit/>
          </a:bodyPr>
          <a:lstStyle/>
          <a:p>
            <a:pPr algn="l"/>
            <a:r>
              <a:rPr lang="en-US" sz="2800" b="1" dirty="0">
                <a:solidFill>
                  <a:schemeClr val="accent1"/>
                </a:solidFill>
                <a:latin typeface="+mn-lt"/>
              </a:rPr>
              <a:t>2. Flipkart</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0" y="1035698"/>
            <a:ext cx="5219700" cy="4718990"/>
          </a:xfrm>
        </p:spPr>
        <p:txBody>
          <a:bodyPr>
            <a:noAutofit/>
          </a:bodyPr>
          <a:lstStyle/>
          <a:p>
            <a:pPr marL="0" indent="0">
              <a:buNone/>
            </a:pPr>
            <a:r>
              <a:rPr lang="en-IN" sz="1800" dirty="0">
                <a:solidFill>
                  <a:schemeClr val="bg1"/>
                </a:solidFill>
              </a:rPr>
              <a:t>	</a:t>
            </a:r>
            <a:r>
              <a:rPr lang="en-IN" sz="1800" b="1" u="sng" dirty="0">
                <a:solidFill>
                  <a:schemeClr val="bg1"/>
                </a:solidFill>
                <a:latin typeface="+mj-lt"/>
              </a:rPr>
              <a:t>To be improved: </a:t>
            </a:r>
          </a:p>
          <a:p>
            <a:pPr lvl="1"/>
            <a:r>
              <a:rPr lang="en-IN" sz="1800" dirty="0">
                <a:solidFill>
                  <a:schemeClr val="bg1"/>
                </a:solidFill>
                <a:latin typeface="+mj-lt"/>
              </a:rPr>
              <a:t>During promotions, attempt to provide clients with a stress-free shopping experience. </a:t>
            </a:r>
          </a:p>
          <a:p>
            <a:pPr lvl="1"/>
            <a:r>
              <a:rPr lang="en-IN" sz="1800" dirty="0">
                <a:solidFill>
                  <a:schemeClr val="bg1"/>
                </a:solidFill>
                <a:latin typeface="+mj-lt"/>
              </a:rPr>
              <a:t>Provide customers with extra payment alternatives. </a:t>
            </a:r>
          </a:p>
          <a:p>
            <a:pPr lvl="1"/>
            <a:r>
              <a:rPr lang="en-IN" sz="1800" dirty="0">
                <a:solidFill>
                  <a:schemeClr val="bg1"/>
                </a:solidFill>
                <a:latin typeface="+mj-lt"/>
              </a:rPr>
              <a:t>Give the pricing as soon as possible during the offer. </a:t>
            </a:r>
          </a:p>
          <a:p>
            <a:pPr lvl="1"/>
            <a:r>
              <a:rPr lang="en-IN" sz="1800" dirty="0">
                <a:solidFill>
                  <a:schemeClr val="bg1"/>
                </a:solidFill>
                <a:latin typeface="+mj-lt"/>
              </a:rPr>
              <a:t>Shorten the time it takes for things to arrive. </a:t>
            </a:r>
          </a:p>
          <a:p>
            <a:pPr lvl="1"/>
            <a:r>
              <a:rPr lang="en-IN" sz="1800" dirty="0">
                <a:solidFill>
                  <a:schemeClr val="bg1"/>
                </a:solidFill>
                <a:latin typeface="+mj-lt"/>
              </a:rPr>
              <a:t>The only difference between Flipkart and Amazon is that their feedbacks </a:t>
            </a:r>
          </a:p>
          <a:p>
            <a:pPr lvl="1"/>
            <a:r>
              <a:rPr lang="en-IN" sz="1800" dirty="0">
                <a:solidFill>
                  <a:schemeClr val="bg1"/>
                </a:solidFill>
                <a:latin typeface="+mj-lt"/>
              </a:rPr>
              <a:t>are practically identical, with varied percentages.</a:t>
            </a:r>
          </a:p>
        </p:txBody>
      </p:sp>
      <p:sp>
        <p:nvSpPr>
          <p:cNvPr id="4" name="TextBox 3">
            <a:extLst>
              <a:ext uri="{FF2B5EF4-FFF2-40B4-BE49-F238E27FC236}">
                <a16:creationId xmlns:a16="http://schemas.microsoft.com/office/drawing/2014/main" id="{0205E248-524C-1844-AE27-EE92C87D5066}"/>
              </a:ext>
            </a:extLst>
          </p:cNvPr>
          <p:cNvSpPr txBox="1"/>
          <p:nvPr/>
        </p:nvSpPr>
        <p:spPr>
          <a:xfrm>
            <a:off x="5792069" y="5421084"/>
            <a:ext cx="2764102" cy="400110"/>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E-Commerce Company:</a:t>
            </a:r>
          </a:p>
        </p:txBody>
      </p:sp>
      <p:sp>
        <p:nvSpPr>
          <p:cNvPr id="6" name="Content Placeholder 2">
            <a:extLst>
              <a:ext uri="{FF2B5EF4-FFF2-40B4-BE49-F238E27FC236}">
                <a16:creationId xmlns:a16="http://schemas.microsoft.com/office/drawing/2014/main" id="{8C7AADBD-CC7E-0F4B-B834-B71BA62B9455}"/>
              </a:ext>
            </a:extLst>
          </p:cNvPr>
          <p:cNvSpPr txBox="1">
            <a:spLocks/>
          </p:cNvSpPr>
          <p:nvPr/>
        </p:nvSpPr>
        <p:spPr>
          <a:xfrm>
            <a:off x="5706894" y="1436916"/>
            <a:ext cx="5218611" cy="4317159"/>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4472C4"/>
              </a:buClr>
              <a:buSzPct val="115000"/>
              <a:buFont typeface="Arial"/>
              <a:buNone/>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	</a:t>
            </a:r>
            <a:r>
              <a:rPr kumimoji="0" lang="en-IN" sz="1800" b="1" i="0" u="sng" strike="noStrike" kern="1200" cap="none" spc="0" normalizeH="0" baseline="0" noProof="0" dirty="0">
                <a:ln>
                  <a:noFill/>
                </a:ln>
                <a:solidFill>
                  <a:prstClr val="black"/>
                </a:solidFill>
                <a:effectLst/>
                <a:uLnTx/>
                <a:uFillTx/>
                <a:latin typeface="Calibri Light" panose="020F0302020204030204"/>
                <a:ea typeface="+mn-ea"/>
                <a:cs typeface="+mn-cs"/>
              </a:rPr>
              <a:t>Positive feedback summary: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It's easy to use, and it's also a fantastic buying site.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Products are delivered quickly.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Availability of comprehensive product information.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Multi-channel online assistance is available.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Trustworthy website or app, as well as perceived trustworthiness. </a:t>
            </a:r>
          </a:p>
          <a:p>
            <a:pPr marL="742950" marR="0" lvl="1"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A wide range of items are available. </a:t>
            </a:r>
          </a:p>
        </p:txBody>
      </p:sp>
      <p:pic>
        <p:nvPicPr>
          <p:cNvPr id="8" name="Picture 7">
            <a:extLst>
              <a:ext uri="{FF2B5EF4-FFF2-40B4-BE49-F238E27FC236}">
                <a16:creationId xmlns:a16="http://schemas.microsoft.com/office/drawing/2014/main" id="{7968D5FB-D529-334C-A22E-0060A1D3A6DD}"/>
              </a:ext>
            </a:extLst>
          </p:cNvPr>
          <p:cNvPicPr>
            <a:picLocks noChangeAspect="1"/>
          </p:cNvPicPr>
          <p:nvPr/>
        </p:nvPicPr>
        <p:blipFill rotWithShape="1">
          <a:blip r:embed="rId2"/>
          <a:srcRect t="10823" b="21619"/>
          <a:stretch/>
        </p:blipFill>
        <p:spPr>
          <a:xfrm>
            <a:off x="8883184" y="5421084"/>
            <a:ext cx="1761321" cy="574216"/>
          </a:xfrm>
          <a:prstGeom prst="rect">
            <a:avLst/>
          </a:prstGeom>
        </p:spPr>
      </p:pic>
      <p:cxnSp>
        <p:nvCxnSpPr>
          <p:cNvPr id="10" name="Straight Connector 9">
            <a:extLst>
              <a:ext uri="{FF2B5EF4-FFF2-40B4-BE49-F238E27FC236}">
                <a16:creationId xmlns:a16="http://schemas.microsoft.com/office/drawing/2014/main" id="{42167128-C6B5-1C4D-B462-4C659BCD6F28}"/>
              </a:ext>
            </a:extLst>
          </p:cNvPr>
          <p:cNvCxnSpPr>
            <a:cxnSpLocks/>
          </p:cNvCxnSpPr>
          <p:nvPr/>
        </p:nvCxnSpPr>
        <p:spPr>
          <a:xfrm>
            <a:off x="5930537" y="1436916"/>
            <a:ext cx="0" cy="3788227"/>
          </a:xfrm>
          <a:prstGeom prst="line">
            <a:avLst/>
          </a:prstGeom>
          <a:ln w="12700">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60499661"/>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BFDED0E-D0B0-3043-85C6-B772F34D77B0}"/>
              </a:ext>
            </a:extLst>
          </p:cNvPr>
          <p:cNvSpPr/>
          <p:nvPr/>
        </p:nvSpPr>
        <p:spPr>
          <a:xfrm>
            <a:off x="3583573" y="5412441"/>
            <a:ext cx="4315828" cy="66620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669925"/>
            <a:ext cx="4800600" cy="766763"/>
          </a:xfrm>
        </p:spPr>
        <p:txBody>
          <a:bodyPr>
            <a:normAutofit/>
          </a:bodyPr>
          <a:lstStyle/>
          <a:p>
            <a:pPr algn="l"/>
            <a:r>
              <a:rPr lang="en-US" sz="2800" b="1" dirty="0">
                <a:solidFill>
                  <a:schemeClr val="accent1"/>
                </a:solidFill>
                <a:latin typeface="+mn-lt"/>
              </a:rPr>
              <a:t>3. Myntra</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0" y="1527175"/>
            <a:ext cx="4675188" cy="3924300"/>
          </a:xfrm>
        </p:spPr>
        <p:txBody>
          <a:bodyPr>
            <a:noAutofit/>
          </a:bodyPr>
          <a:lstStyle/>
          <a:p>
            <a:pPr marL="0" indent="0">
              <a:buNone/>
            </a:pPr>
            <a:r>
              <a:rPr lang="en-IN" sz="1800" b="1" u="sng" dirty="0">
                <a:solidFill>
                  <a:schemeClr val="bg1"/>
                </a:solidFill>
                <a:latin typeface="+mj-lt"/>
              </a:rPr>
              <a:t>To be improved: </a:t>
            </a:r>
          </a:p>
          <a:p>
            <a:r>
              <a:rPr lang="en-IN" sz="1800" dirty="0">
                <a:solidFill>
                  <a:schemeClr val="bg1"/>
                </a:solidFill>
                <a:latin typeface="+mj-lt"/>
              </a:rPr>
              <a:t>During promotions, attempt to provide clients with a stress-free shopping experience</a:t>
            </a:r>
          </a:p>
          <a:p>
            <a:r>
              <a:rPr lang="en-IN" sz="1800" dirty="0">
                <a:solidFill>
                  <a:schemeClr val="bg1"/>
                </a:solidFill>
                <a:latin typeface="+mj-lt"/>
              </a:rPr>
              <a:t>During promotions, try to offer the pricing as soon as possible. </a:t>
            </a:r>
          </a:p>
          <a:p>
            <a:r>
              <a:rPr lang="en-IN" sz="1800" dirty="0">
                <a:solidFill>
                  <a:schemeClr val="bg1"/>
                </a:solidFill>
                <a:latin typeface="+mj-lt"/>
              </a:rPr>
              <a:t>During promotions, reduce the time it takes for things to arrive.</a:t>
            </a:r>
          </a:p>
        </p:txBody>
      </p:sp>
      <p:sp>
        <p:nvSpPr>
          <p:cNvPr id="4" name="TextBox 3">
            <a:extLst>
              <a:ext uri="{FF2B5EF4-FFF2-40B4-BE49-F238E27FC236}">
                <a16:creationId xmlns:a16="http://schemas.microsoft.com/office/drawing/2014/main" id="{0205E248-524C-1844-AE27-EE92C87D5066}"/>
              </a:ext>
            </a:extLst>
          </p:cNvPr>
          <p:cNvSpPr txBox="1"/>
          <p:nvPr/>
        </p:nvSpPr>
        <p:spPr>
          <a:xfrm>
            <a:off x="3717021" y="5557813"/>
            <a:ext cx="2646432" cy="400110"/>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E-Commerce Company:</a:t>
            </a:r>
          </a:p>
        </p:txBody>
      </p:sp>
      <p:sp>
        <p:nvSpPr>
          <p:cNvPr id="6" name="Content Placeholder 2">
            <a:extLst>
              <a:ext uri="{FF2B5EF4-FFF2-40B4-BE49-F238E27FC236}">
                <a16:creationId xmlns:a16="http://schemas.microsoft.com/office/drawing/2014/main" id="{8C7AADBD-CC7E-0F4B-B834-B71BA62B9455}"/>
              </a:ext>
            </a:extLst>
          </p:cNvPr>
          <p:cNvSpPr txBox="1">
            <a:spLocks/>
          </p:cNvSpPr>
          <p:nvPr/>
        </p:nvSpPr>
        <p:spPr>
          <a:xfrm>
            <a:off x="6154181" y="1526940"/>
            <a:ext cx="5218611" cy="3489560"/>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4472C4"/>
              </a:buClr>
              <a:buSzPct val="115000"/>
              <a:buFont typeface="Arial"/>
              <a:buNone/>
              <a:tabLst/>
              <a:defRPr/>
            </a:pPr>
            <a:r>
              <a:rPr kumimoji="0" lang="en-IN" sz="1800" b="1" i="0" u="sng" strike="noStrike" kern="1200" cap="none" spc="0" normalizeH="0" baseline="0" noProof="0" dirty="0">
                <a:ln>
                  <a:noFill/>
                </a:ln>
                <a:solidFill>
                  <a:prstClr val="black"/>
                </a:solidFill>
                <a:effectLst/>
                <a:uLnTx/>
                <a:uFillTx/>
                <a:latin typeface="Calibri Light" panose="020F0302020204030204"/>
                <a:ea typeface="+mn-ea"/>
                <a:cs typeface="+mn-cs"/>
              </a:rPr>
              <a:t>Positive feedback summary: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It's easy to use and has an excellent webpage.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A variety of payment alternatives are available.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Products are delivered more quickly.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Detailed information on all available goods.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Trustworthy website or app, as well as perceived trustworthiness.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A wide range of products to choose from </a:t>
            </a:r>
          </a:p>
        </p:txBody>
      </p:sp>
      <p:cxnSp>
        <p:nvCxnSpPr>
          <p:cNvPr id="10" name="Straight Connector 9">
            <a:extLst>
              <a:ext uri="{FF2B5EF4-FFF2-40B4-BE49-F238E27FC236}">
                <a16:creationId xmlns:a16="http://schemas.microsoft.com/office/drawing/2014/main" id="{42167128-C6B5-1C4D-B462-4C659BCD6F28}"/>
              </a:ext>
            </a:extLst>
          </p:cNvPr>
          <p:cNvCxnSpPr>
            <a:cxnSpLocks/>
          </p:cNvCxnSpPr>
          <p:nvPr/>
        </p:nvCxnSpPr>
        <p:spPr>
          <a:xfrm>
            <a:off x="5930537" y="1592697"/>
            <a:ext cx="0" cy="3080903"/>
          </a:xfrm>
          <a:prstGeom prst="line">
            <a:avLst/>
          </a:prstGeom>
          <a:ln w="1270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B362C3B9-D11F-7949-80AC-97031DB39ECE}"/>
              </a:ext>
            </a:extLst>
          </p:cNvPr>
          <p:cNvPicPr>
            <a:picLocks noChangeAspect="1"/>
          </p:cNvPicPr>
          <p:nvPr/>
        </p:nvPicPr>
        <p:blipFill>
          <a:blip r:embed="rId2"/>
          <a:stretch>
            <a:fillRect/>
          </a:stretch>
        </p:blipFill>
        <p:spPr>
          <a:xfrm>
            <a:off x="6249153" y="5497127"/>
            <a:ext cx="1442871" cy="521481"/>
          </a:xfrm>
          <a:prstGeom prst="rect">
            <a:avLst/>
          </a:prstGeom>
        </p:spPr>
      </p:pic>
    </p:spTree>
    <p:extLst>
      <p:ext uri="{BB962C8B-B14F-4D97-AF65-F5344CB8AC3E}">
        <p14:creationId xmlns:p14="http://schemas.microsoft.com/office/powerpoint/2010/main" val="297603146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1FD74-7DE5-254C-8FBF-1DF1B3DA54FB}"/>
              </a:ext>
            </a:extLst>
          </p:cNvPr>
          <p:cNvSpPr>
            <a:spLocks noGrp="1"/>
          </p:cNvSpPr>
          <p:nvPr>
            <p:ph type="title"/>
          </p:nvPr>
        </p:nvSpPr>
        <p:spPr/>
        <p:txBody>
          <a:bodyPr>
            <a:normAutofit/>
          </a:bodyPr>
          <a:lstStyle/>
          <a:p>
            <a:r>
              <a:rPr lang="en-US" sz="4000" b="1" dirty="0">
                <a:solidFill>
                  <a:schemeClr val="accent1"/>
                </a:solidFill>
                <a:latin typeface="+mn-lt"/>
              </a:rPr>
              <a:t>Agenda</a:t>
            </a:r>
          </a:p>
        </p:txBody>
      </p:sp>
      <p:sp>
        <p:nvSpPr>
          <p:cNvPr id="7" name="Content Placeholder 6">
            <a:extLst>
              <a:ext uri="{FF2B5EF4-FFF2-40B4-BE49-F238E27FC236}">
                <a16:creationId xmlns:a16="http://schemas.microsoft.com/office/drawing/2014/main" id="{D251C886-C55B-5C43-9479-E1B84F102109}"/>
              </a:ext>
            </a:extLst>
          </p:cNvPr>
          <p:cNvSpPr>
            <a:spLocks noGrp="1"/>
          </p:cNvSpPr>
          <p:nvPr>
            <p:ph sz="half" idx="1"/>
          </p:nvPr>
        </p:nvSpPr>
        <p:spPr>
          <a:xfrm>
            <a:off x="6299200" y="2565740"/>
            <a:ext cx="4515104" cy="3310128"/>
          </a:xfrm>
        </p:spPr>
        <p:txBody>
          <a:bodyPr>
            <a:normAutofit lnSpcReduction="10000"/>
          </a:bodyPr>
          <a:lstStyle/>
          <a:p>
            <a:r>
              <a:rPr lang="en-US" dirty="0">
                <a:solidFill>
                  <a:schemeClr val="bg1"/>
                </a:solidFill>
              </a:rPr>
              <a:t>Introduction</a:t>
            </a:r>
          </a:p>
          <a:p>
            <a:r>
              <a:rPr lang="en-US" dirty="0">
                <a:solidFill>
                  <a:schemeClr val="bg1"/>
                </a:solidFill>
              </a:rPr>
              <a:t>Problem Statement</a:t>
            </a:r>
          </a:p>
          <a:p>
            <a:r>
              <a:rPr lang="en-US" dirty="0">
                <a:solidFill>
                  <a:schemeClr val="bg1"/>
                </a:solidFill>
              </a:rPr>
              <a:t>Objective</a:t>
            </a:r>
          </a:p>
          <a:p>
            <a:r>
              <a:rPr lang="en-US" dirty="0">
                <a:solidFill>
                  <a:schemeClr val="bg1"/>
                </a:solidFill>
              </a:rPr>
              <a:t>Exploratory Data Analysis (EDA)</a:t>
            </a:r>
          </a:p>
          <a:p>
            <a:r>
              <a:rPr lang="en-US" dirty="0">
                <a:solidFill>
                  <a:schemeClr val="bg1"/>
                </a:solidFill>
              </a:rPr>
              <a:t>Visualization</a:t>
            </a:r>
          </a:p>
          <a:p>
            <a:r>
              <a:rPr lang="en-US" dirty="0">
                <a:solidFill>
                  <a:schemeClr val="bg1"/>
                </a:solidFill>
              </a:rPr>
              <a:t>Inference</a:t>
            </a:r>
          </a:p>
          <a:p>
            <a:r>
              <a:rPr lang="en-US" dirty="0">
                <a:solidFill>
                  <a:schemeClr val="bg1"/>
                </a:solidFill>
              </a:rPr>
              <a:t>Future Work</a:t>
            </a:r>
          </a:p>
        </p:txBody>
      </p:sp>
      <p:pic>
        <p:nvPicPr>
          <p:cNvPr id="6" name="Content Placeholder 5" descr="Checklist RTL">
            <a:extLst>
              <a:ext uri="{FF2B5EF4-FFF2-40B4-BE49-F238E27FC236}">
                <a16:creationId xmlns:a16="http://schemas.microsoft.com/office/drawing/2014/main" id="{3CD0B81D-0F6F-6B4B-8D2C-79A491FC1071}"/>
              </a:ext>
            </a:extLst>
          </p:cNvPr>
          <p:cNvPicPr>
            <a:picLocks noGrp="1" noChangeAspect="1"/>
          </p:cNvPicPr>
          <p:nvPr>
            <p:ph sz="half" idx="2"/>
          </p:nvPr>
        </p:nvPicPr>
        <p:blipFill>
          <a:blip r:embed="rId2">
            <a:extLst>
              <a:ext uri="{96DAC541-7B7A-43D3-8B79-37D633B846F1}">
                <asvg:svgBlip xmlns:asvg="http://schemas.microsoft.com/office/drawing/2016/SVG/main" r:embed="rId3"/>
              </a:ext>
            </a:extLst>
          </a:blip>
          <a:stretch>
            <a:fillRect/>
          </a:stretch>
        </p:blipFill>
        <p:spPr>
          <a:xfrm>
            <a:off x="1809496" y="2379307"/>
            <a:ext cx="3702304" cy="3547530"/>
          </a:xfrm>
        </p:spPr>
      </p:pic>
    </p:spTree>
    <p:extLst>
      <p:ext uri="{BB962C8B-B14F-4D97-AF65-F5344CB8AC3E}">
        <p14:creationId xmlns:p14="http://schemas.microsoft.com/office/powerpoint/2010/main" val="67598751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BFDED0E-D0B0-3043-85C6-B772F34D77B0}"/>
              </a:ext>
            </a:extLst>
          </p:cNvPr>
          <p:cNvSpPr/>
          <p:nvPr/>
        </p:nvSpPr>
        <p:spPr>
          <a:xfrm>
            <a:off x="4916488" y="5412441"/>
            <a:ext cx="5263209" cy="66620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669925"/>
            <a:ext cx="4800600" cy="766763"/>
          </a:xfrm>
        </p:spPr>
        <p:txBody>
          <a:bodyPr>
            <a:normAutofit/>
          </a:bodyPr>
          <a:lstStyle/>
          <a:p>
            <a:pPr algn="l"/>
            <a:r>
              <a:rPr lang="en-US" sz="2800" b="1" dirty="0">
                <a:solidFill>
                  <a:schemeClr val="accent1"/>
                </a:solidFill>
                <a:latin typeface="+mn-lt"/>
              </a:rPr>
              <a:t>4. Paytm</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0" y="1349375"/>
            <a:ext cx="4916488" cy="3924300"/>
          </a:xfrm>
        </p:spPr>
        <p:txBody>
          <a:bodyPr>
            <a:noAutofit/>
          </a:bodyPr>
          <a:lstStyle/>
          <a:p>
            <a:pPr marL="0" indent="0">
              <a:buNone/>
            </a:pPr>
            <a:r>
              <a:rPr lang="en-IN" sz="1800" b="1" u="sng" dirty="0">
                <a:solidFill>
                  <a:srgbClr val="00B050"/>
                </a:solidFill>
                <a:latin typeface="+mj-lt"/>
              </a:rPr>
              <a:t>To be improved: </a:t>
            </a:r>
          </a:p>
          <a:p>
            <a:r>
              <a:rPr lang="en-IN" sz="1800" dirty="0">
                <a:solidFill>
                  <a:srgbClr val="00B050"/>
                </a:solidFill>
                <a:latin typeface="+mj-lt"/>
              </a:rPr>
              <a:t>During promotions, reduce the time it takes for things to arrive. </a:t>
            </a:r>
          </a:p>
          <a:p>
            <a:r>
              <a:rPr lang="en-IN" sz="1800" dirty="0">
                <a:solidFill>
                  <a:srgbClr val="00B050"/>
                </a:solidFill>
                <a:latin typeface="+mj-lt"/>
              </a:rPr>
              <a:t>Give the pricing as soon as possible during the offer. </a:t>
            </a:r>
          </a:p>
          <a:p>
            <a:r>
              <a:rPr lang="en-IN" sz="1800" dirty="0">
                <a:solidFill>
                  <a:srgbClr val="00B050"/>
                </a:solidFill>
                <a:latin typeface="+mj-lt"/>
              </a:rPr>
              <a:t>During promotions, attempt to provide clients with a stress-free </a:t>
            </a:r>
          </a:p>
          <a:p>
            <a:r>
              <a:rPr lang="en-IN" sz="1800" dirty="0">
                <a:solidFill>
                  <a:srgbClr val="00B050"/>
                </a:solidFill>
                <a:latin typeface="+mj-lt"/>
              </a:rPr>
              <a:t>shopping experience. </a:t>
            </a:r>
          </a:p>
          <a:p>
            <a:r>
              <a:rPr lang="en-IN" sz="1800" dirty="0">
                <a:solidFill>
                  <a:srgbClr val="00B050"/>
                </a:solidFill>
                <a:latin typeface="+mj-lt"/>
              </a:rPr>
              <a:t>Price and discount announcements are made late. </a:t>
            </a:r>
          </a:p>
          <a:p>
            <a:r>
              <a:rPr lang="en-IN" sz="1800" dirty="0">
                <a:solidFill>
                  <a:srgbClr val="00B050"/>
                </a:solidFill>
                <a:latin typeface="+mj-lt"/>
              </a:rPr>
              <a:t>When moving from one page to the next, there is a lot of noise.</a:t>
            </a:r>
            <a:r>
              <a:rPr lang="en-IN" sz="1800" dirty="0">
                <a:solidFill>
                  <a:schemeClr val="bg1"/>
                </a:solidFill>
                <a:latin typeface="+mj-lt"/>
              </a:rPr>
              <a:t> </a:t>
            </a:r>
            <a:endParaRPr lang="en-IN" dirty="0">
              <a:solidFill>
                <a:schemeClr val="bg1"/>
              </a:solidFill>
              <a:latin typeface="+mj-lt"/>
            </a:endParaRPr>
          </a:p>
        </p:txBody>
      </p:sp>
      <p:sp>
        <p:nvSpPr>
          <p:cNvPr id="4" name="TextBox 3">
            <a:extLst>
              <a:ext uri="{FF2B5EF4-FFF2-40B4-BE49-F238E27FC236}">
                <a16:creationId xmlns:a16="http://schemas.microsoft.com/office/drawing/2014/main" id="{0205E248-524C-1844-AE27-EE92C87D5066}"/>
              </a:ext>
            </a:extLst>
          </p:cNvPr>
          <p:cNvSpPr txBox="1"/>
          <p:nvPr/>
        </p:nvSpPr>
        <p:spPr>
          <a:xfrm>
            <a:off x="5173452" y="5508861"/>
            <a:ext cx="2836506" cy="400110"/>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E-Commerce Company:</a:t>
            </a:r>
          </a:p>
        </p:txBody>
      </p:sp>
      <p:sp>
        <p:nvSpPr>
          <p:cNvPr id="6" name="Content Placeholder 2">
            <a:extLst>
              <a:ext uri="{FF2B5EF4-FFF2-40B4-BE49-F238E27FC236}">
                <a16:creationId xmlns:a16="http://schemas.microsoft.com/office/drawing/2014/main" id="{8C7AADBD-CC7E-0F4B-B834-B71BA62B9455}"/>
              </a:ext>
            </a:extLst>
          </p:cNvPr>
          <p:cNvSpPr txBox="1">
            <a:spLocks/>
          </p:cNvSpPr>
          <p:nvPr/>
        </p:nvSpPr>
        <p:spPr>
          <a:xfrm>
            <a:off x="6154181" y="1349139"/>
            <a:ext cx="5218611" cy="3764775"/>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4472C4"/>
              </a:buClr>
              <a:buSzPct val="115000"/>
              <a:buFont typeface="Arial"/>
              <a:buNone/>
              <a:tabLst/>
              <a:defRPr/>
            </a:pPr>
            <a:r>
              <a:rPr kumimoji="0" lang="en-IN" sz="1800" b="1" i="0" u="sng" strike="noStrike" kern="1200" cap="none" spc="0" normalizeH="0" baseline="0" noProof="0" dirty="0">
                <a:ln>
                  <a:noFill/>
                </a:ln>
                <a:solidFill>
                  <a:srgbClr val="00B050"/>
                </a:solidFill>
                <a:effectLst/>
                <a:uLnTx/>
                <a:uFillTx/>
                <a:latin typeface="Calibri Light" panose="020F0302020204030204"/>
                <a:ea typeface="+mn-ea"/>
                <a:cs typeface="+mn-cs"/>
              </a:rPr>
              <a:t>Positive feedback summary: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It's easy to use and has an excellent webpage.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The ability to finish a transaction in a timely manner.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About 64% of consumers believe that either the web or the app is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trustworthy.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Paytm is thought to have a wide range of items, according to 20% of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00B050"/>
                </a:solidFill>
                <a:effectLst/>
                <a:uLnTx/>
                <a:uFillTx/>
                <a:latin typeface="Calibri Light" panose="020F0302020204030204"/>
                <a:ea typeface="+mn-ea"/>
                <a:cs typeface="+mn-cs"/>
              </a:rPr>
              <a:t>consumers</a:t>
            </a:r>
            <a:r>
              <a:rPr kumimoji="0" lang="en-IN" sz="1800" b="0" i="0" u="none" strike="noStrike" kern="1200" cap="none" spc="0" normalizeH="0" baseline="0" noProof="0" dirty="0">
                <a:ln>
                  <a:noFill/>
                </a:ln>
                <a:solidFill>
                  <a:prstClr val="black"/>
                </a:solidFill>
                <a:effectLst/>
                <a:uLnTx/>
                <a:uFillTx/>
                <a:latin typeface="Calibri Light" panose="020F0302020204030204"/>
                <a:ea typeface="+mn-ea"/>
                <a:cs typeface="+mn-cs"/>
              </a:rPr>
              <a:t>. </a:t>
            </a:r>
            <a:endParaRPr kumimoji="0" lang="en-IN" sz="24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cxnSp>
        <p:nvCxnSpPr>
          <p:cNvPr id="10" name="Straight Connector 9">
            <a:extLst>
              <a:ext uri="{FF2B5EF4-FFF2-40B4-BE49-F238E27FC236}">
                <a16:creationId xmlns:a16="http://schemas.microsoft.com/office/drawing/2014/main" id="{42167128-C6B5-1C4D-B462-4C659BCD6F28}"/>
              </a:ext>
            </a:extLst>
          </p:cNvPr>
          <p:cNvCxnSpPr>
            <a:cxnSpLocks/>
          </p:cNvCxnSpPr>
          <p:nvPr/>
        </p:nvCxnSpPr>
        <p:spPr>
          <a:xfrm>
            <a:off x="5930537" y="1414897"/>
            <a:ext cx="0" cy="3858933"/>
          </a:xfrm>
          <a:prstGeom prst="line">
            <a:avLst/>
          </a:prstGeom>
          <a:ln w="12700">
            <a:solidFill>
              <a:schemeClr val="accent1"/>
            </a:solidFill>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06619CA5-07A7-E140-AD4E-EB5D3F6CCA69}"/>
              </a:ext>
            </a:extLst>
          </p:cNvPr>
          <p:cNvPicPr>
            <a:picLocks noChangeAspect="1"/>
          </p:cNvPicPr>
          <p:nvPr/>
        </p:nvPicPr>
        <p:blipFill>
          <a:blip r:embed="rId2"/>
          <a:stretch>
            <a:fillRect/>
          </a:stretch>
        </p:blipFill>
        <p:spPr>
          <a:xfrm>
            <a:off x="8266922" y="5437841"/>
            <a:ext cx="1912776" cy="604635"/>
          </a:xfrm>
          <a:prstGeom prst="rect">
            <a:avLst/>
          </a:prstGeom>
        </p:spPr>
      </p:pic>
    </p:spTree>
    <p:extLst>
      <p:ext uri="{BB962C8B-B14F-4D97-AF65-F5344CB8AC3E}">
        <p14:creationId xmlns:p14="http://schemas.microsoft.com/office/powerpoint/2010/main" val="438199793"/>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BFDED0E-D0B0-3043-85C6-B772F34D77B0}"/>
              </a:ext>
            </a:extLst>
          </p:cNvPr>
          <p:cNvSpPr/>
          <p:nvPr/>
        </p:nvSpPr>
        <p:spPr>
          <a:xfrm>
            <a:off x="6237873" y="5348941"/>
            <a:ext cx="4734928" cy="666208"/>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93307"/>
            <a:ext cx="4800600" cy="578497"/>
          </a:xfrm>
        </p:spPr>
        <p:txBody>
          <a:bodyPr>
            <a:normAutofit/>
          </a:bodyPr>
          <a:lstStyle/>
          <a:p>
            <a:pPr algn="l"/>
            <a:r>
              <a:rPr lang="en-US" sz="2800" b="1" dirty="0">
                <a:solidFill>
                  <a:schemeClr val="accent1"/>
                </a:solidFill>
                <a:latin typeface="+mn-lt"/>
              </a:rPr>
              <a:t>5. Snapdeal</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30632" y="531845"/>
            <a:ext cx="5393090" cy="5580030"/>
          </a:xfrm>
        </p:spPr>
        <p:txBody>
          <a:bodyPr>
            <a:noAutofit/>
          </a:bodyPr>
          <a:lstStyle/>
          <a:p>
            <a:pPr marL="0" indent="0">
              <a:buNone/>
            </a:pPr>
            <a:r>
              <a:rPr lang="en-IN" sz="1800" b="1" u="sng" dirty="0">
                <a:solidFill>
                  <a:srgbClr val="C00000"/>
                </a:solidFill>
                <a:latin typeface="+mj-lt"/>
              </a:rPr>
              <a:t>To be improved: </a:t>
            </a:r>
          </a:p>
          <a:p>
            <a:r>
              <a:rPr lang="en-IN" sz="1800" dirty="0">
                <a:solidFill>
                  <a:srgbClr val="C00000"/>
                </a:solidFill>
                <a:latin typeface="+mj-lt"/>
              </a:rPr>
              <a:t>During promotions, reduce the time it takes for things to arrive. </a:t>
            </a:r>
          </a:p>
          <a:p>
            <a:r>
              <a:rPr lang="en-IN" sz="1800" dirty="0">
                <a:solidFill>
                  <a:srgbClr val="C00000"/>
                </a:solidFill>
                <a:latin typeface="+mj-lt"/>
              </a:rPr>
              <a:t>Give the pricing as soon as possible during the offer. </a:t>
            </a:r>
          </a:p>
          <a:p>
            <a:r>
              <a:rPr lang="en-IN" sz="1800" dirty="0">
                <a:solidFill>
                  <a:srgbClr val="C00000"/>
                </a:solidFill>
                <a:latin typeface="+mj-lt"/>
              </a:rPr>
              <a:t>During promotions, attempt to provide clients with a stress-free </a:t>
            </a:r>
          </a:p>
          <a:p>
            <a:r>
              <a:rPr lang="en-IN" sz="1800" dirty="0">
                <a:solidFill>
                  <a:srgbClr val="C00000"/>
                </a:solidFill>
                <a:latin typeface="+mj-lt"/>
              </a:rPr>
              <a:t>shopping experience. </a:t>
            </a:r>
          </a:p>
          <a:p>
            <a:r>
              <a:rPr lang="en-IN" sz="1800" dirty="0">
                <a:solidFill>
                  <a:srgbClr val="C00000"/>
                </a:solidFill>
                <a:latin typeface="+mj-lt"/>
              </a:rPr>
              <a:t>Price and discount announcements are made late. </a:t>
            </a:r>
          </a:p>
          <a:p>
            <a:r>
              <a:rPr lang="en-IN" sz="1800" dirty="0">
                <a:solidFill>
                  <a:srgbClr val="C00000"/>
                </a:solidFill>
                <a:latin typeface="+mj-lt"/>
              </a:rPr>
              <a:t>No one has indicated a desire to promote Snapdeal to a contact since it </a:t>
            </a:r>
          </a:p>
          <a:p>
            <a:r>
              <a:rPr lang="en-IN" sz="1800" dirty="0">
                <a:solidFill>
                  <a:srgbClr val="C00000"/>
                </a:solidFill>
                <a:latin typeface="+mj-lt"/>
              </a:rPr>
              <a:t>has the most number of negative reviews of any other website.</a:t>
            </a:r>
            <a:br>
              <a:rPr lang="en-IN" sz="1800" dirty="0">
                <a:solidFill>
                  <a:srgbClr val="C00000"/>
                </a:solidFill>
                <a:latin typeface="+mj-lt"/>
              </a:rPr>
            </a:br>
            <a:endParaRPr lang="en-IN" dirty="0">
              <a:solidFill>
                <a:srgbClr val="C00000"/>
              </a:solidFill>
              <a:latin typeface="+mj-lt"/>
            </a:endParaRPr>
          </a:p>
        </p:txBody>
      </p:sp>
      <p:sp>
        <p:nvSpPr>
          <p:cNvPr id="4" name="TextBox 3">
            <a:extLst>
              <a:ext uri="{FF2B5EF4-FFF2-40B4-BE49-F238E27FC236}">
                <a16:creationId xmlns:a16="http://schemas.microsoft.com/office/drawing/2014/main" id="{0205E248-524C-1844-AE27-EE92C87D5066}"/>
              </a:ext>
            </a:extLst>
          </p:cNvPr>
          <p:cNvSpPr txBox="1"/>
          <p:nvPr/>
        </p:nvSpPr>
        <p:spPr>
          <a:xfrm>
            <a:off x="6371321" y="5494313"/>
            <a:ext cx="2646432" cy="400110"/>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E-Commerce Company:</a:t>
            </a:r>
          </a:p>
        </p:txBody>
      </p:sp>
      <p:sp>
        <p:nvSpPr>
          <p:cNvPr id="6" name="Content Placeholder 2">
            <a:extLst>
              <a:ext uri="{FF2B5EF4-FFF2-40B4-BE49-F238E27FC236}">
                <a16:creationId xmlns:a16="http://schemas.microsoft.com/office/drawing/2014/main" id="{8C7AADBD-CC7E-0F4B-B834-B71BA62B9455}"/>
              </a:ext>
            </a:extLst>
          </p:cNvPr>
          <p:cNvSpPr txBox="1">
            <a:spLocks/>
          </p:cNvSpPr>
          <p:nvPr/>
        </p:nvSpPr>
        <p:spPr>
          <a:xfrm>
            <a:off x="6154181" y="963577"/>
            <a:ext cx="5218611" cy="4074137"/>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4472C4"/>
              </a:buClr>
              <a:buSzPct val="115000"/>
              <a:buFont typeface="Arial"/>
              <a:buNone/>
              <a:tabLst/>
              <a:defRPr/>
            </a:pPr>
            <a:r>
              <a:rPr kumimoji="0" lang="en-IN" sz="1800" b="1" i="0" u="sng" strike="noStrike" kern="1200" cap="none" spc="0" normalizeH="0" baseline="0" noProof="0" dirty="0">
                <a:ln>
                  <a:noFill/>
                </a:ln>
                <a:solidFill>
                  <a:srgbClr val="C00000"/>
                </a:solidFill>
                <a:effectLst/>
                <a:uLnTx/>
                <a:uFillTx/>
                <a:latin typeface="Calibri Light" panose="020F0302020204030204"/>
                <a:ea typeface="+mn-ea"/>
                <a:cs typeface="+mn-cs"/>
              </a:rPr>
              <a:t>Positive feedback summary: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C00000"/>
                </a:solidFill>
                <a:effectLst/>
                <a:uLnTx/>
                <a:uFillTx/>
                <a:latin typeface="Calibri Light" panose="020F0302020204030204"/>
                <a:ea typeface="+mn-ea"/>
                <a:cs typeface="+mn-cs"/>
              </a:rPr>
              <a:t>It's simple to use. </a:t>
            </a:r>
          </a:p>
          <a:p>
            <a:pPr marL="285750" marR="0" lvl="0" indent="-285750" algn="l" defTabSz="457200" rtl="0" eaLnBrk="1" fontAlgn="auto" latinLnBrk="0" hangingPunct="1">
              <a:lnSpc>
                <a:spcPct val="100000"/>
              </a:lnSpc>
              <a:spcBef>
                <a:spcPct val="20000"/>
              </a:spcBef>
              <a:spcAft>
                <a:spcPts val="600"/>
              </a:spcAft>
              <a:buClr>
                <a:srgbClr val="4472C4"/>
              </a:buClr>
              <a:buSzPct val="115000"/>
              <a:buFont typeface="Arial"/>
              <a:buChar char="•"/>
              <a:tabLst/>
              <a:defRPr/>
            </a:pPr>
            <a:r>
              <a:rPr kumimoji="0" lang="en-IN" sz="1800" b="0" i="0" u="none" strike="noStrike" kern="1200" cap="none" spc="0" normalizeH="0" baseline="0" noProof="0" dirty="0">
                <a:ln>
                  <a:noFill/>
                </a:ln>
                <a:solidFill>
                  <a:srgbClr val="C00000"/>
                </a:solidFill>
                <a:effectLst/>
                <a:uLnTx/>
                <a:uFillTx/>
                <a:latin typeface="Calibri Light" panose="020F0302020204030204"/>
                <a:ea typeface="+mn-ea"/>
                <a:cs typeface="+mn-cs"/>
              </a:rPr>
              <a:t>A total of 54% of consumers are satisfied with the provision of financial data security. </a:t>
            </a:r>
            <a:endParaRPr kumimoji="0" lang="en-IN" sz="2400" b="0" i="0" u="none" strike="noStrike" kern="1200" cap="none" spc="0" normalizeH="0" baseline="0" noProof="0" dirty="0">
              <a:ln>
                <a:noFill/>
              </a:ln>
              <a:solidFill>
                <a:srgbClr val="C00000"/>
              </a:solidFill>
              <a:effectLst/>
              <a:uLnTx/>
              <a:uFillTx/>
              <a:latin typeface="Calibri Light" panose="020F0302020204030204"/>
              <a:ea typeface="+mn-ea"/>
              <a:cs typeface="+mn-cs"/>
            </a:endParaRPr>
          </a:p>
        </p:txBody>
      </p:sp>
      <p:cxnSp>
        <p:nvCxnSpPr>
          <p:cNvPr id="10" name="Straight Connector 9">
            <a:extLst>
              <a:ext uri="{FF2B5EF4-FFF2-40B4-BE49-F238E27FC236}">
                <a16:creationId xmlns:a16="http://schemas.microsoft.com/office/drawing/2014/main" id="{42167128-C6B5-1C4D-B462-4C659BCD6F28}"/>
              </a:ext>
            </a:extLst>
          </p:cNvPr>
          <p:cNvCxnSpPr>
            <a:cxnSpLocks/>
          </p:cNvCxnSpPr>
          <p:nvPr/>
        </p:nvCxnSpPr>
        <p:spPr>
          <a:xfrm>
            <a:off x="5930537" y="1338697"/>
            <a:ext cx="0" cy="4663752"/>
          </a:xfrm>
          <a:prstGeom prst="line">
            <a:avLst/>
          </a:prstGeom>
          <a:ln w="1270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5D16CE45-CD5E-4848-B0FE-080CFA613F27}"/>
              </a:ext>
            </a:extLst>
          </p:cNvPr>
          <p:cNvPicPr>
            <a:picLocks noChangeAspect="1"/>
          </p:cNvPicPr>
          <p:nvPr/>
        </p:nvPicPr>
        <p:blipFill>
          <a:blip r:embed="rId2"/>
          <a:stretch>
            <a:fillRect/>
          </a:stretch>
        </p:blipFill>
        <p:spPr>
          <a:xfrm>
            <a:off x="9017753" y="5486890"/>
            <a:ext cx="1699783" cy="414956"/>
          </a:xfrm>
          <a:prstGeom prst="rect">
            <a:avLst/>
          </a:prstGeom>
        </p:spPr>
      </p:pic>
    </p:spTree>
    <p:extLst>
      <p:ext uri="{BB962C8B-B14F-4D97-AF65-F5344CB8AC3E}">
        <p14:creationId xmlns:p14="http://schemas.microsoft.com/office/powerpoint/2010/main" val="172910380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C8172AAE-8073-D74F-999A-3287ABD72F2B}"/>
              </a:ext>
            </a:extLst>
          </p:cNvPr>
          <p:cNvSpPr/>
          <p:nvPr/>
        </p:nvSpPr>
        <p:spPr>
          <a:xfrm>
            <a:off x="921294" y="1805216"/>
            <a:ext cx="10356306" cy="3490684"/>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0" y="881063"/>
            <a:ext cx="2955925" cy="768350"/>
          </a:xfrm>
        </p:spPr>
        <p:txBody>
          <a:bodyPr>
            <a:normAutofit fontScale="90000"/>
          </a:bodyPr>
          <a:lstStyle/>
          <a:p>
            <a:pPr algn="l"/>
            <a:r>
              <a:rPr lang="en-US" b="1" dirty="0">
                <a:solidFill>
                  <a:schemeClr val="accent1"/>
                </a:solidFill>
                <a:latin typeface="+mn-lt"/>
              </a:rPr>
              <a:t>Future Work</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035698" y="1805216"/>
            <a:ext cx="10039738" cy="2860091"/>
          </a:xfrm>
        </p:spPr>
        <p:txBody>
          <a:bodyPr>
            <a:noAutofit/>
          </a:bodyPr>
          <a:lstStyle/>
          <a:p>
            <a:pPr algn="just"/>
            <a:r>
              <a:rPr lang="en-IN" sz="1800" dirty="0">
                <a:solidFill>
                  <a:schemeClr val="bg1"/>
                </a:solidFill>
                <a:latin typeface="+mj-lt"/>
              </a:rPr>
              <a:t>I'll have to do some preparation with the data, such as utilizing scaling algorithms.</a:t>
            </a:r>
          </a:p>
          <a:p>
            <a:pPr algn="just"/>
            <a:r>
              <a:rPr lang="en-IN" sz="1800" dirty="0">
                <a:solidFill>
                  <a:schemeClr val="bg1"/>
                </a:solidFill>
                <a:latin typeface="+mj-lt"/>
              </a:rPr>
              <a:t>I'm not going to bother about reducing outliers or skewness because the dataset contains largely categorical data. </a:t>
            </a:r>
          </a:p>
          <a:p>
            <a:pPr algn="just"/>
            <a:r>
              <a:rPr lang="en-IN" sz="1800" dirty="0">
                <a:solidFill>
                  <a:schemeClr val="bg1"/>
                </a:solidFill>
                <a:latin typeface="+mj-lt"/>
              </a:rPr>
              <a:t>Unsupervised machine learning models must be built.</a:t>
            </a:r>
          </a:p>
          <a:p>
            <a:pPr algn="just"/>
            <a:r>
              <a:rPr lang="en-IN" sz="1800" dirty="0">
                <a:solidFill>
                  <a:schemeClr val="bg1"/>
                </a:solidFill>
                <a:latin typeface="+mj-lt"/>
              </a:rPr>
              <a:t>Will need to double-check the specifics of the clustering or association method that may be employed on the dataset.</a:t>
            </a:r>
          </a:p>
          <a:p>
            <a:pPr algn="just"/>
            <a:r>
              <a:rPr lang="en-IN" sz="1800" dirty="0">
                <a:solidFill>
                  <a:schemeClr val="bg1"/>
                </a:solidFill>
                <a:latin typeface="+mj-lt"/>
              </a:rPr>
              <a:t>K-means clustering, k-nearest neighbours for unsupervised machine learning, hierarchal clustering, </a:t>
            </a:r>
            <a:r>
              <a:rPr lang="en-IN" sz="1800" dirty="0" err="1">
                <a:solidFill>
                  <a:schemeClr val="bg1"/>
                </a:solidFill>
                <a:latin typeface="+mj-lt"/>
              </a:rPr>
              <a:t>apriori</a:t>
            </a:r>
            <a:r>
              <a:rPr lang="en-IN" sz="1800" dirty="0">
                <a:solidFill>
                  <a:schemeClr val="bg1"/>
                </a:solidFill>
                <a:latin typeface="+mj-lt"/>
              </a:rPr>
              <a:t> algorithm, and neural networks are some of the methods I plan to work on. </a:t>
            </a:r>
          </a:p>
          <a:p>
            <a:pPr algn="just"/>
            <a:endParaRPr lang="en-IN" sz="1800" dirty="0">
              <a:solidFill>
                <a:schemeClr val="bg1"/>
              </a:solidFill>
              <a:latin typeface="+mj-lt"/>
            </a:endParaRPr>
          </a:p>
        </p:txBody>
      </p:sp>
    </p:spTree>
    <p:extLst>
      <p:ext uri="{BB962C8B-B14F-4D97-AF65-F5344CB8AC3E}">
        <p14:creationId xmlns:p14="http://schemas.microsoft.com/office/powerpoint/2010/main" val="103816402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6587B5-BA72-A748-9CE5-3646FF5C3F49}"/>
              </a:ext>
            </a:extLst>
          </p:cNvPr>
          <p:cNvPicPr>
            <a:picLocks noChangeAspect="1"/>
          </p:cNvPicPr>
          <p:nvPr/>
        </p:nvPicPr>
        <p:blipFill>
          <a:blip r:embed="rId2">
            <a:duotone>
              <a:prstClr val="black"/>
              <a:schemeClr val="accent1">
                <a:tint val="45000"/>
                <a:satMod val="400000"/>
              </a:schemeClr>
            </a:duotone>
          </a:blip>
          <a:stretch>
            <a:fillRect/>
          </a:stretch>
        </p:blipFill>
        <p:spPr>
          <a:xfrm>
            <a:off x="2807829" y="1003300"/>
            <a:ext cx="6488572" cy="4786652"/>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2129936610"/>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DC79E-8007-E444-BCF8-DFEBB16B0FEF}"/>
              </a:ext>
            </a:extLst>
          </p:cNvPr>
          <p:cNvSpPr>
            <a:spLocks noGrp="1"/>
          </p:cNvSpPr>
          <p:nvPr>
            <p:ph type="title"/>
          </p:nvPr>
        </p:nvSpPr>
        <p:spPr/>
        <p:txBody>
          <a:bodyPr/>
          <a:lstStyle/>
          <a:p>
            <a:r>
              <a:rPr lang="en-US" b="1" dirty="0">
                <a:solidFill>
                  <a:schemeClr val="accent1"/>
                </a:solidFill>
                <a:latin typeface="+mn-lt"/>
              </a:rPr>
              <a:t>Introduction</a:t>
            </a:r>
          </a:p>
        </p:txBody>
      </p:sp>
      <p:sp>
        <p:nvSpPr>
          <p:cNvPr id="3" name="Content Placeholder 2">
            <a:extLst>
              <a:ext uri="{FF2B5EF4-FFF2-40B4-BE49-F238E27FC236}">
                <a16:creationId xmlns:a16="http://schemas.microsoft.com/office/drawing/2014/main" id="{6A5289E0-FBF9-0843-8F39-2DD917BFD5CE}"/>
              </a:ext>
            </a:extLst>
          </p:cNvPr>
          <p:cNvSpPr>
            <a:spLocks noGrp="1"/>
          </p:cNvSpPr>
          <p:nvPr>
            <p:ph idx="1"/>
          </p:nvPr>
        </p:nvSpPr>
        <p:spPr/>
        <p:txBody>
          <a:bodyPr>
            <a:normAutofit/>
          </a:bodyPr>
          <a:lstStyle/>
          <a:p>
            <a:r>
              <a:rPr lang="en-US" dirty="0">
                <a:solidFill>
                  <a:schemeClr val="bg1"/>
                </a:solidFill>
              </a:rPr>
              <a:t>What is Customer Retention and do we really need it?</a:t>
            </a:r>
          </a:p>
          <a:p>
            <a:pPr marL="301752" lvl="1" indent="0">
              <a:buNone/>
            </a:pPr>
            <a:endParaRPr lang="en-US" dirty="0">
              <a:solidFill>
                <a:schemeClr val="bg1"/>
              </a:solidFill>
            </a:endParaRPr>
          </a:p>
          <a:p>
            <a:pPr marL="301752" lvl="1" indent="0">
              <a:buNone/>
            </a:pPr>
            <a:r>
              <a:rPr lang="en-US" dirty="0">
                <a:solidFill>
                  <a:schemeClr val="bg1"/>
                </a:solidFill>
              </a:rPr>
              <a:t>"The capacity of a corporation to turn consumers into repeat buyers and keep them from moving to a rival is referred to as customer retention."</a:t>
            </a:r>
          </a:p>
          <a:p>
            <a:pPr marL="301752" lvl="1" indent="0">
              <a:buNone/>
            </a:pPr>
            <a:r>
              <a:rPr lang="en-US" dirty="0">
                <a:solidFill>
                  <a:schemeClr val="bg1"/>
                </a:solidFill>
              </a:rPr>
              <a:t>To put it another way, client retention entails "maintaining current consumers.”</a:t>
            </a:r>
          </a:p>
          <a:p>
            <a:pPr marL="301752" lvl="1" indent="0">
              <a:buNone/>
            </a:pPr>
            <a:endParaRPr lang="en-US" dirty="0">
              <a:solidFill>
                <a:schemeClr val="bg1"/>
              </a:solidFill>
            </a:endParaRPr>
          </a:p>
          <a:p>
            <a:r>
              <a:rPr lang="en-US" dirty="0">
                <a:solidFill>
                  <a:schemeClr val="bg1"/>
                </a:solidFill>
              </a:rPr>
              <a:t>This happens only if there exists a positive relation between the company and the customer.</a:t>
            </a:r>
          </a:p>
          <a:p>
            <a:pPr marL="0" indent="0">
              <a:buNone/>
            </a:pPr>
            <a:endParaRPr lang="en-US" dirty="0">
              <a:solidFill>
                <a:schemeClr val="bg1"/>
              </a:solidFill>
            </a:endParaRPr>
          </a:p>
        </p:txBody>
      </p:sp>
    </p:spTree>
    <p:extLst>
      <p:ext uri="{BB962C8B-B14F-4D97-AF65-F5344CB8AC3E}">
        <p14:creationId xmlns:p14="http://schemas.microsoft.com/office/powerpoint/2010/main" val="187461086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B8CE730-EC82-DA4E-BE61-739C1EA710C1}"/>
              </a:ext>
            </a:extLst>
          </p:cNvPr>
          <p:cNvSpPr>
            <a:spLocks noGrp="1"/>
          </p:cNvSpPr>
          <p:nvPr>
            <p:ph type="body" sz="half" idx="2"/>
          </p:nvPr>
        </p:nvSpPr>
        <p:spPr>
          <a:xfrm>
            <a:off x="0" y="93307"/>
            <a:ext cx="7604449" cy="5387286"/>
          </a:xfrm>
        </p:spPr>
        <p:txBody>
          <a:bodyPr>
            <a:normAutofit fontScale="92500" lnSpcReduction="10000"/>
          </a:bodyPr>
          <a:lstStyle/>
          <a:p>
            <a:pPr marL="342900" indent="-342900" algn="l">
              <a:buFont typeface="Arial" panose="020B0604020202020204" pitchFamily="34" charset="0"/>
              <a:buChar char="•"/>
            </a:pPr>
            <a:r>
              <a:rPr lang="en-IN" sz="2600" dirty="0">
                <a:solidFill>
                  <a:srgbClr val="00B0F0"/>
                </a:solidFill>
              </a:rPr>
              <a:t>What are the advantages of keeping customers?</a:t>
            </a:r>
          </a:p>
          <a:p>
            <a:pPr marL="342900" indent="-342900" algn="l">
              <a:buFont typeface="Wingdings" pitchFamily="2" charset="2"/>
              <a:buChar char="ü"/>
            </a:pPr>
            <a:endParaRPr lang="en-IN" sz="2000" dirty="0">
              <a:solidFill>
                <a:srgbClr val="00B0F0"/>
              </a:solidFill>
            </a:endParaRPr>
          </a:p>
          <a:p>
            <a:pPr marL="342900" indent="-342900" algn="just">
              <a:buFont typeface="Wingdings" pitchFamily="2" charset="2"/>
              <a:buChar char="ü"/>
            </a:pPr>
            <a:r>
              <a:rPr lang="en-IN" sz="2200" dirty="0">
                <a:solidFill>
                  <a:srgbClr val="00B0F0"/>
                </a:solidFill>
              </a:rPr>
              <a:t>Customers who have been with the firm for a long time are more likely to purchase additional services from them.</a:t>
            </a:r>
          </a:p>
          <a:p>
            <a:pPr marL="342900" indent="-342900" algn="just">
              <a:buFont typeface="Wingdings" pitchFamily="2" charset="2"/>
              <a:buChar char="ü"/>
            </a:pPr>
            <a:r>
              <a:rPr lang="en-IN" sz="2200" dirty="0">
                <a:solidFill>
                  <a:srgbClr val="00B0F0"/>
                </a:solidFill>
              </a:rPr>
              <a:t>Customers that have been with you for a long time are believed to be less price/cost sensitive.</a:t>
            </a:r>
          </a:p>
          <a:p>
            <a:pPr marL="342900" indent="-342900" algn="just">
              <a:buFont typeface="Wingdings" pitchFamily="2" charset="2"/>
              <a:buChar char="ü"/>
            </a:pPr>
            <a:r>
              <a:rPr lang="en-IN" sz="2200" dirty="0">
                <a:solidFill>
                  <a:srgbClr val="00B0F0"/>
                </a:solidFill>
              </a:rPr>
              <a:t>A60-70 percent chance of selling to an existing customer exists.</a:t>
            </a:r>
          </a:p>
          <a:p>
            <a:pPr marL="342900" indent="-342900" algn="just">
              <a:buFont typeface="Wingdings" pitchFamily="2" charset="2"/>
              <a:buChar char="ü"/>
            </a:pPr>
            <a:r>
              <a:rPr lang="en-IN" sz="2200" dirty="0">
                <a:solidFill>
                  <a:srgbClr val="00B0F0"/>
                </a:solidFill>
              </a:rPr>
              <a:t>The likelihood of selling to a fresh prospect is 5-20%.</a:t>
            </a:r>
          </a:p>
          <a:p>
            <a:pPr marL="342900" indent="-342900" algn="just">
              <a:buFont typeface="Wingdings" pitchFamily="2" charset="2"/>
              <a:buChar char="ü"/>
            </a:pPr>
            <a:r>
              <a:rPr lang="en-IN" sz="2200" dirty="0">
                <a:solidFill>
                  <a:srgbClr val="00B0F0"/>
                </a:solidFill>
              </a:rPr>
              <a:t>Migration rates have slowed.</a:t>
            </a:r>
          </a:p>
          <a:p>
            <a:pPr marL="342900" indent="-342900" algn="just">
              <a:buFont typeface="Wingdings" pitchFamily="2" charset="2"/>
              <a:buChar char="ü"/>
            </a:pPr>
            <a:r>
              <a:rPr lang="en-IN" sz="2200" dirty="0">
                <a:solidFill>
                  <a:srgbClr val="00B0F0"/>
                </a:solidFill>
              </a:rPr>
              <a:t>Getting a new client is more expensive than keeping an existing one.</a:t>
            </a:r>
          </a:p>
        </p:txBody>
      </p:sp>
    </p:spTree>
    <p:extLst>
      <p:ext uri="{BB962C8B-B14F-4D97-AF65-F5344CB8AC3E}">
        <p14:creationId xmlns:p14="http://schemas.microsoft.com/office/powerpoint/2010/main" val="15796658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B8CE730-EC82-DA4E-BE61-739C1EA710C1}"/>
              </a:ext>
            </a:extLst>
          </p:cNvPr>
          <p:cNvSpPr>
            <a:spLocks noGrp="1"/>
          </p:cNvSpPr>
          <p:nvPr>
            <p:ph type="body" sz="half" idx="2"/>
          </p:nvPr>
        </p:nvSpPr>
        <p:spPr>
          <a:xfrm>
            <a:off x="0" y="223935"/>
            <a:ext cx="7511143" cy="5465665"/>
          </a:xfrm>
        </p:spPr>
        <p:txBody>
          <a:bodyPr>
            <a:normAutofit fontScale="92500"/>
          </a:bodyPr>
          <a:lstStyle/>
          <a:p>
            <a:pPr marL="342900" indent="-342900" algn="l">
              <a:buFont typeface="Arial" panose="020B0604020202020204" pitchFamily="34" charset="0"/>
              <a:buChar char="•"/>
            </a:pPr>
            <a:r>
              <a:rPr lang="en-IN" sz="2600" dirty="0">
                <a:solidFill>
                  <a:srgbClr val="FF0000"/>
                </a:solidFill>
              </a:rPr>
              <a:t>Customer Retention Strategies to Help You Succeed</a:t>
            </a:r>
          </a:p>
          <a:p>
            <a:pPr marL="342900" indent="-342900" algn="l">
              <a:buFont typeface="Arial" panose="020B0604020202020204" pitchFamily="34" charset="0"/>
              <a:buChar char="•"/>
            </a:pPr>
            <a:endParaRPr lang="en-IN" sz="2000" dirty="0">
              <a:solidFill>
                <a:srgbClr val="FF0000"/>
              </a:solidFill>
            </a:endParaRPr>
          </a:p>
          <a:p>
            <a:pPr marL="342900" indent="-342900" algn="l">
              <a:buFont typeface="Wingdings" pitchFamily="2" charset="2"/>
              <a:buChar char="ü"/>
            </a:pPr>
            <a:r>
              <a:rPr lang="en-IN" sz="2200" dirty="0">
                <a:solidFill>
                  <a:srgbClr val="FF0000"/>
                </a:solidFill>
              </a:rPr>
              <a:t>Find out what your consumers desire and why they remain or go.</a:t>
            </a:r>
          </a:p>
          <a:p>
            <a:pPr marL="342900" indent="-342900" algn="l">
              <a:buFont typeface="Wingdings" pitchFamily="2" charset="2"/>
              <a:buChar char="ü"/>
            </a:pPr>
            <a:r>
              <a:rPr lang="en-IN" sz="2200" dirty="0">
                <a:solidFill>
                  <a:srgbClr val="FF0000"/>
                </a:solidFill>
              </a:rPr>
              <a:t>Collect and promote client feedback in a proactive manner.</a:t>
            </a:r>
          </a:p>
          <a:p>
            <a:pPr marL="342900" indent="-342900" algn="l">
              <a:buFont typeface="Wingdings" pitchFamily="2" charset="2"/>
              <a:buChar char="ü"/>
            </a:pPr>
            <a:r>
              <a:rPr lang="en-IN" sz="2200" dirty="0" err="1">
                <a:solidFill>
                  <a:srgbClr val="FF0000"/>
                </a:solidFill>
              </a:rPr>
              <a:t>Analyze</a:t>
            </a:r>
            <a:r>
              <a:rPr lang="en-IN" sz="2200" dirty="0">
                <a:solidFill>
                  <a:srgbClr val="FF0000"/>
                </a:solidFill>
              </a:rPr>
              <a:t> client feedback to acquire useful insights and make sure it reaches the proper people.</a:t>
            </a:r>
          </a:p>
          <a:p>
            <a:pPr marL="342900" indent="-342900" algn="l">
              <a:buFont typeface="Wingdings" pitchFamily="2" charset="2"/>
              <a:buChar char="ü"/>
            </a:pPr>
            <a:r>
              <a:rPr lang="en-IN" sz="2200" dirty="0">
                <a:solidFill>
                  <a:srgbClr val="FF0000"/>
                </a:solidFill>
              </a:rPr>
              <a:t>Make a move and </a:t>
            </a:r>
            <a:r>
              <a:rPr lang="en-IN" sz="2200" dirty="0" err="1">
                <a:solidFill>
                  <a:srgbClr val="FF0000"/>
                </a:solidFill>
              </a:rPr>
              <a:t>Analyze</a:t>
            </a:r>
            <a:r>
              <a:rPr lang="en-IN" sz="2200" dirty="0">
                <a:solidFill>
                  <a:srgbClr val="FF0000"/>
                </a:solidFill>
              </a:rPr>
              <a:t> the outcomes</a:t>
            </a:r>
          </a:p>
          <a:p>
            <a:pPr marL="342900" indent="-342900" algn="l">
              <a:buFont typeface="Wingdings" pitchFamily="2" charset="2"/>
              <a:buChar char="ü"/>
            </a:pPr>
            <a:r>
              <a:rPr lang="en-IN" sz="2200" dirty="0">
                <a:solidFill>
                  <a:srgbClr val="FF0000"/>
                </a:solidFill>
              </a:rPr>
              <a:t>Measure and track your consumers' loyalty and involvement on a regular basis.</a:t>
            </a:r>
          </a:p>
          <a:p>
            <a:pPr marL="342900" indent="-342900" algn="l">
              <a:buFont typeface="Wingdings" pitchFamily="2" charset="2"/>
              <a:buChar char="ü"/>
            </a:pPr>
            <a:r>
              <a:rPr lang="en-IN" sz="2200" dirty="0">
                <a:solidFill>
                  <a:srgbClr val="FF0000"/>
                </a:solidFill>
              </a:rPr>
              <a:t>Continue to inquire, listen, analyse, and improve.</a:t>
            </a:r>
          </a:p>
        </p:txBody>
      </p:sp>
    </p:spTree>
    <p:extLst>
      <p:ext uri="{BB962C8B-B14F-4D97-AF65-F5344CB8AC3E}">
        <p14:creationId xmlns:p14="http://schemas.microsoft.com/office/powerpoint/2010/main" val="17086385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B8CE730-EC82-DA4E-BE61-739C1EA710C1}"/>
              </a:ext>
            </a:extLst>
          </p:cNvPr>
          <p:cNvSpPr>
            <a:spLocks noGrp="1"/>
          </p:cNvSpPr>
          <p:nvPr>
            <p:ph type="body" sz="half" idx="2"/>
          </p:nvPr>
        </p:nvSpPr>
        <p:spPr>
          <a:xfrm>
            <a:off x="74645" y="550507"/>
            <a:ext cx="7492482" cy="5139094"/>
          </a:xfrm>
        </p:spPr>
        <p:txBody>
          <a:bodyPr>
            <a:normAutofit fontScale="85000" lnSpcReduction="10000"/>
          </a:bodyPr>
          <a:lstStyle/>
          <a:p>
            <a:pPr marL="342900" indent="-342900" algn="l">
              <a:buFont typeface="Arial" panose="020B0604020202020204" pitchFamily="34" charset="0"/>
              <a:buChar char="•"/>
            </a:pPr>
            <a:r>
              <a:rPr lang="en-IN" sz="2600" dirty="0">
                <a:solidFill>
                  <a:schemeClr val="bg1"/>
                </a:solidFill>
              </a:rPr>
              <a:t>Motivation for the Problem Undertaken</a:t>
            </a:r>
          </a:p>
          <a:p>
            <a:pPr marL="342900" indent="-342900" algn="l">
              <a:buFont typeface="Arial" panose="020B0604020202020204" pitchFamily="34" charset="0"/>
              <a:buChar char="•"/>
            </a:pPr>
            <a:endParaRPr lang="en-IN" sz="2000" dirty="0">
              <a:solidFill>
                <a:schemeClr val="bg1"/>
              </a:solidFill>
            </a:endParaRPr>
          </a:p>
          <a:p>
            <a:pPr marL="342900" indent="-342900" algn="l">
              <a:buFont typeface="Wingdings" pitchFamily="2" charset="2"/>
              <a:buChar char="ü"/>
            </a:pPr>
            <a:r>
              <a:rPr lang="en-IN" sz="2200" dirty="0">
                <a:solidFill>
                  <a:schemeClr val="bg1"/>
                </a:solidFill>
              </a:rPr>
              <a:t>Consumer retention entails more than simply providing what the customer expects.</a:t>
            </a:r>
          </a:p>
          <a:p>
            <a:pPr marL="342900" indent="-342900" algn="l">
              <a:buFont typeface="Wingdings" pitchFamily="2" charset="2"/>
              <a:buChar char="ü"/>
            </a:pPr>
            <a:r>
              <a:rPr lang="en-IN" sz="2200" dirty="0">
                <a:solidFill>
                  <a:schemeClr val="bg1"/>
                </a:solidFill>
              </a:rPr>
              <a:t>Exceeding client expectations may be necessary to create brand loyalists.</a:t>
            </a:r>
          </a:p>
          <a:p>
            <a:pPr marL="342900" indent="-342900" algn="l">
              <a:buFont typeface="Wingdings" pitchFamily="2" charset="2"/>
              <a:buChar char="ü"/>
            </a:pPr>
            <a:r>
              <a:rPr lang="en-IN" sz="2200" dirty="0">
                <a:solidFill>
                  <a:schemeClr val="bg1"/>
                </a:solidFill>
              </a:rPr>
              <a:t>Customer loyalty is achieved by putting "customer value, rather than maximisation of profits and shareholder value, at the core of corporate strategy."</a:t>
            </a:r>
          </a:p>
          <a:p>
            <a:pPr marL="342900" indent="-342900" algn="l">
              <a:buFont typeface="Wingdings" pitchFamily="2" charset="2"/>
              <a:buChar char="ü"/>
            </a:pPr>
            <a:r>
              <a:rPr lang="en-IN" sz="2200" dirty="0">
                <a:solidFill>
                  <a:schemeClr val="bg1"/>
                </a:solidFill>
              </a:rPr>
              <a:t>In a competitive climate, delivering a consistently high level of customer service is frequently the crucial differentiator.</a:t>
            </a:r>
          </a:p>
          <a:p>
            <a:pPr marL="342900" indent="-342900" algn="l">
              <a:buFont typeface="Wingdings" pitchFamily="2" charset="2"/>
              <a:buChar char="ü"/>
            </a:pPr>
            <a:r>
              <a:rPr lang="en-IN" sz="2200" dirty="0">
                <a:solidFill>
                  <a:schemeClr val="bg1"/>
                </a:solidFill>
              </a:rPr>
              <a:t>Furthermore, retention is a crucial goal in the new world of Customer Success.</a:t>
            </a:r>
          </a:p>
        </p:txBody>
      </p:sp>
    </p:spTree>
    <p:extLst>
      <p:ext uri="{BB962C8B-B14F-4D97-AF65-F5344CB8AC3E}">
        <p14:creationId xmlns:p14="http://schemas.microsoft.com/office/powerpoint/2010/main" val="6134066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A2F98-E41A-2641-B81A-C44D0882855A}"/>
              </a:ext>
            </a:extLst>
          </p:cNvPr>
          <p:cNvSpPr>
            <a:spLocks noGrp="1"/>
          </p:cNvSpPr>
          <p:nvPr>
            <p:ph type="title"/>
          </p:nvPr>
        </p:nvSpPr>
        <p:spPr/>
        <p:txBody>
          <a:bodyPr anchor="ctr">
            <a:normAutofit/>
          </a:bodyPr>
          <a:lstStyle/>
          <a:p>
            <a:r>
              <a:rPr lang="en-US" b="1" dirty="0">
                <a:solidFill>
                  <a:schemeClr val="accent1"/>
                </a:solidFill>
                <a:latin typeface="+mn-lt"/>
              </a:rPr>
              <a:t>Problem Statement</a:t>
            </a:r>
          </a:p>
        </p:txBody>
      </p:sp>
      <p:sp>
        <p:nvSpPr>
          <p:cNvPr id="8" name="Text Placeholder 7">
            <a:extLst>
              <a:ext uri="{FF2B5EF4-FFF2-40B4-BE49-F238E27FC236}">
                <a16:creationId xmlns:a16="http://schemas.microsoft.com/office/drawing/2014/main" id="{5B8CE730-EC82-DA4E-BE61-739C1EA710C1}"/>
              </a:ext>
            </a:extLst>
          </p:cNvPr>
          <p:cNvSpPr>
            <a:spLocks noGrp="1"/>
          </p:cNvSpPr>
          <p:nvPr>
            <p:ph idx="1"/>
          </p:nvPr>
        </p:nvSpPr>
        <p:spPr/>
        <p:txBody>
          <a:bodyPr>
            <a:normAutofit fontScale="62500" lnSpcReduction="20000"/>
          </a:bodyPr>
          <a:lstStyle/>
          <a:p>
            <a:pPr marL="342900" indent="-342900" algn="l">
              <a:buFont typeface="Wingdings" pitchFamily="2" charset="2"/>
              <a:buChar char="Ø"/>
            </a:pPr>
            <a:r>
              <a:rPr lang="en-US" sz="2000" dirty="0">
                <a:solidFill>
                  <a:schemeClr val="bg1"/>
                </a:solidFill>
              </a:rPr>
              <a:t>Customer satisfaction has emerged as one of the most important factors that guarantee the success of online store; it has been posited as a key stimulant of purchase or repurchase intentions and customer loyalty.</a:t>
            </a:r>
          </a:p>
          <a:p>
            <a:pPr marL="342900" indent="-342900" algn="l">
              <a:buFont typeface="Wingdings" pitchFamily="2" charset="2"/>
              <a:buChar char="Ø"/>
            </a:pPr>
            <a:r>
              <a:rPr lang="en-US" sz="2000" dirty="0">
                <a:solidFill>
                  <a:schemeClr val="bg1"/>
                </a:solidFill>
              </a:rPr>
              <a:t>A comprehensive review of the literature, theories and models have been carried out to propose the models for customer activation and customer retention.</a:t>
            </a:r>
          </a:p>
          <a:p>
            <a:pPr marL="342900" indent="-342900" algn="l">
              <a:buFont typeface="Wingdings" pitchFamily="2" charset="2"/>
              <a:buChar char="Ø"/>
            </a:pPr>
            <a:r>
              <a:rPr lang="en-US" sz="2000" dirty="0">
                <a:solidFill>
                  <a:schemeClr val="bg1"/>
                </a:solidFill>
              </a:rPr>
              <a:t>Five major factors that contributed to the success of an e-commerce store have been identified as: service quality, system quality, information quality, trust and net benefit.</a:t>
            </a:r>
          </a:p>
          <a:p>
            <a:pPr marL="342900" indent="-342900" algn="l">
              <a:buFont typeface="Wingdings" pitchFamily="2" charset="2"/>
              <a:buChar char="Ø"/>
            </a:pPr>
            <a:r>
              <a:rPr lang="en-US" sz="2000" dirty="0">
                <a:solidFill>
                  <a:schemeClr val="bg1"/>
                </a:solidFill>
              </a:rPr>
              <a:t>The research furthermore investigated the factors that influence the online customers repeat purchase intention.</a:t>
            </a:r>
          </a:p>
          <a:p>
            <a:pPr marL="342900" indent="-342900" algn="l">
              <a:buFont typeface="Wingdings" pitchFamily="2" charset="2"/>
              <a:buChar char="Ø"/>
            </a:pPr>
            <a:r>
              <a:rPr lang="en-US" sz="2000" dirty="0">
                <a:solidFill>
                  <a:schemeClr val="bg1"/>
                </a:solidFill>
              </a:rPr>
              <a:t>The combination of both utilitarian value and hedonistic values are needed to affect the repeat purchase intention (loyalty) positively.</a:t>
            </a:r>
          </a:p>
          <a:p>
            <a:pPr marL="342900" indent="-342900" algn="l">
              <a:buFont typeface="Wingdings" pitchFamily="2" charset="2"/>
              <a:buChar char="Ø"/>
            </a:pPr>
            <a:r>
              <a:rPr lang="en-US" sz="2000" dirty="0">
                <a:solidFill>
                  <a:schemeClr val="bg1"/>
                </a:solidFill>
              </a:rPr>
              <a:t>The data is collected from the Indian online shoppers. Results indicate the e-retail success factors, which are very much critical for customer satisfaction.</a:t>
            </a:r>
          </a:p>
          <a:p>
            <a:pPr marL="342900" indent="-342900" algn="l">
              <a:buFont typeface="Wingdings" pitchFamily="2" charset="2"/>
              <a:buChar char="Ø"/>
            </a:pPr>
            <a:endParaRPr lang="en-IN" sz="2000" dirty="0">
              <a:solidFill>
                <a:schemeClr val="bg1"/>
              </a:solidFill>
            </a:endParaRPr>
          </a:p>
        </p:txBody>
      </p:sp>
    </p:spTree>
    <p:extLst>
      <p:ext uri="{BB962C8B-B14F-4D97-AF65-F5344CB8AC3E}">
        <p14:creationId xmlns:p14="http://schemas.microsoft.com/office/powerpoint/2010/main" val="6192309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3826FA6-B2B1-ED4E-BCF5-E8BAD98AD370}"/>
              </a:ext>
            </a:extLst>
          </p:cNvPr>
          <p:cNvSpPr>
            <a:spLocks noGrp="1"/>
          </p:cNvSpPr>
          <p:nvPr>
            <p:ph type="title"/>
          </p:nvPr>
        </p:nvSpPr>
        <p:spPr>
          <a:xfrm>
            <a:off x="1289580" y="792055"/>
            <a:ext cx="9609666" cy="566738"/>
          </a:xfrm>
        </p:spPr>
        <p:txBody>
          <a:bodyPr anchor="ctr">
            <a:noAutofit/>
          </a:bodyPr>
          <a:lstStyle/>
          <a:p>
            <a:r>
              <a:rPr lang="en-US" sz="2000" b="1" dirty="0">
                <a:solidFill>
                  <a:schemeClr val="bg1"/>
                </a:solidFill>
              </a:rPr>
              <a:t>The problem statement can be represented in the form of below use case diagram as well.</a:t>
            </a:r>
            <a:endParaRPr lang="en-US" sz="2000" b="1" dirty="0"/>
          </a:p>
        </p:txBody>
      </p:sp>
      <p:pic>
        <p:nvPicPr>
          <p:cNvPr id="17" name="Picture 16">
            <a:extLst>
              <a:ext uri="{FF2B5EF4-FFF2-40B4-BE49-F238E27FC236}">
                <a16:creationId xmlns:a16="http://schemas.microsoft.com/office/drawing/2014/main" id="{8B6D194D-82B2-6349-8E1D-02977E2CE028}"/>
              </a:ext>
            </a:extLst>
          </p:cNvPr>
          <p:cNvPicPr>
            <a:picLocks noChangeAspect="1"/>
          </p:cNvPicPr>
          <p:nvPr/>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Lst>
          </a:blip>
          <a:srcRect l="4138" t="7905" r="6883" b="8719"/>
          <a:stretch/>
        </p:blipFill>
        <p:spPr>
          <a:xfrm>
            <a:off x="1554480" y="1358793"/>
            <a:ext cx="9143999" cy="4707152"/>
          </a:xfrm>
          <a:prstGeom prst="rect">
            <a:avLst/>
          </a:prstGeom>
        </p:spPr>
      </p:pic>
    </p:spTree>
    <p:extLst>
      <p:ext uri="{BB962C8B-B14F-4D97-AF65-F5344CB8AC3E}">
        <p14:creationId xmlns:p14="http://schemas.microsoft.com/office/powerpoint/2010/main" val="25550159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A2F98-E41A-2641-B81A-C44D0882855A}"/>
              </a:ext>
            </a:extLst>
          </p:cNvPr>
          <p:cNvSpPr>
            <a:spLocks noGrp="1"/>
          </p:cNvSpPr>
          <p:nvPr>
            <p:ph type="title"/>
          </p:nvPr>
        </p:nvSpPr>
        <p:spPr/>
        <p:txBody>
          <a:bodyPr anchor="ctr">
            <a:normAutofit/>
          </a:bodyPr>
          <a:lstStyle/>
          <a:p>
            <a:r>
              <a:rPr lang="en-US" b="1" dirty="0">
                <a:solidFill>
                  <a:schemeClr val="accent1"/>
                </a:solidFill>
                <a:latin typeface="+mn-lt"/>
              </a:rPr>
              <a:t>Objective</a:t>
            </a:r>
          </a:p>
        </p:txBody>
      </p:sp>
      <p:sp>
        <p:nvSpPr>
          <p:cNvPr id="8" name="Text Placeholder 7">
            <a:extLst>
              <a:ext uri="{FF2B5EF4-FFF2-40B4-BE49-F238E27FC236}">
                <a16:creationId xmlns:a16="http://schemas.microsoft.com/office/drawing/2014/main" id="{5B8CE730-EC82-DA4E-BE61-739C1EA710C1}"/>
              </a:ext>
            </a:extLst>
          </p:cNvPr>
          <p:cNvSpPr>
            <a:spLocks noGrp="1"/>
          </p:cNvSpPr>
          <p:nvPr>
            <p:ph idx="1"/>
          </p:nvPr>
        </p:nvSpPr>
        <p:spPr>
          <a:xfrm>
            <a:off x="1295401" y="2556932"/>
            <a:ext cx="9601196" cy="2550645"/>
          </a:xfrm>
        </p:spPr>
        <p:txBody>
          <a:bodyPr>
            <a:normAutofit fontScale="92500" lnSpcReduction="20000"/>
          </a:bodyPr>
          <a:lstStyle/>
          <a:p>
            <a:pPr marL="342900" indent="-342900">
              <a:buFont typeface="Wingdings" pitchFamily="2" charset="2"/>
              <a:buChar char="Ø"/>
            </a:pPr>
            <a:r>
              <a:rPr lang="en-US" sz="2000" dirty="0">
                <a:solidFill>
                  <a:schemeClr val="bg1"/>
                </a:solidFill>
              </a:rPr>
              <a:t>The goal is to employ analytical abilities to come up with discoveries and conclusions that will enable an E-Retail firm forecast client retention utilizing data on customers collected over time.</a:t>
            </a:r>
          </a:p>
          <a:p>
            <a:pPr marL="342900" indent="-342900">
              <a:buFont typeface="Wingdings" pitchFamily="2" charset="2"/>
              <a:buChar char="Ø"/>
            </a:pPr>
            <a:endParaRPr lang="en-US" sz="2000" dirty="0">
              <a:solidFill>
                <a:schemeClr val="bg1"/>
              </a:solidFill>
            </a:endParaRPr>
          </a:p>
          <a:p>
            <a:pPr marL="342900" indent="-342900">
              <a:buFont typeface="Wingdings" pitchFamily="2" charset="2"/>
              <a:buChar char="Ø"/>
            </a:pPr>
            <a:r>
              <a:rPr lang="en-US" sz="2000" dirty="0">
                <a:solidFill>
                  <a:schemeClr val="bg1"/>
                </a:solidFill>
              </a:rPr>
              <a:t>I was given the responsibility of finding which elements were most significant in the loss of a valuable client using the model, and then devising a strategy for how the organization might use this knowledge to boost customer retention.</a:t>
            </a:r>
            <a:endParaRPr lang="en-IN" sz="2000" dirty="0">
              <a:solidFill>
                <a:schemeClr val="bg1"/>
              </a:solidFill>
            </a:endParaRPr>
          </a:p>
        </p:txBody>
      </p:sp>
    </p:spTree>
    <p:extLst>
      <p:ext uri="{BB962C8B-B14F-4D97-AF65-F5344CB8AC3E}">
        <p14:creationId xmlns:p14="http://schemas.microsoft.com/office/powerpoint/2010/main" val="8601841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Gallery</Template>
  <TotalTime>84</TotalTime>
  <Words>2007</Words>
  <Application>Microsoft Office PowerPoint</Application>
  <PresentationFormat>Widescreen</PresentationFormat>
  <Paragraphs>186</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Constantia (Body)</vt:lpstr>
      <vt:lpstr>Rockwell</vt:lpstr>
      <vt:lpstr>Wingdings</vt:lpstr>
      <vt:lpstr>Gallery</vt:lpstr>
      <vt:lpstr>Customer Retention Case Study Presentation</vt:lpstr>
      <vt:lpstr>Agenda</vt:lpstr>
      <vt:lpstr>Introduction</vt:lpstr>
      <vt:lpstr>PowerPoint Presentation</vt:lpstr>
      <vt:lpstr>PowerPoint Presentation</vt:lpstr>
      <vt:lpstr>PowerPoint Presentation</vt:lpstr>
      <vt:lpstr>Problem Statement</vt:lpstr>
      <vt:lpstr>The problem statement can be represented in the form of below use case diagram as well.</vt:lpstr>
      <vt:lpstr>Objective</vt:lpstr>
      <vt:lpstr>Exploratory Data Analysis (EDA)</vt:lpstr>
      <vt:lpstr>PowerPoint Presentation</vt:lpstr>
      <vt:lpstr>Data Description</vt:lpstr>
      <vt:lpstr>Visualization</vt:lpstr>
      <vt:lpstr>PowerPoint Presentation</vt:lpstr>
      <vt:lpstr>PowerPoint Presentation</vt:lpstr>
      <vt:lpstr>Inference</vt:lpstr>
      <vt:lpstr>1. Amazon</vt:lpstr>
      <vt:lpstr>2. Flipkart</vt:lpstr>
      <vt:lpstr>3. Myntra</vt:lpstr>
      <vt:lpstr>4. Paytm</vt:lpstr>
      <vt:lpstr>5. Snapdeal</vt:lpstr>
      <vt:lpstr>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Case Study Presentation</dc:title>
  <dc:creator>aakash akhil</dc:creator>
  <cp:lastModifiedBy>aakash akhil</cp:lastModifiedBy>
  <cp:revision>1</cp:revision>
  <dcterms:created xsi:type="dcterms:W3CDTF">2022-09-19T03:51:25Z</dcterms:created>
  <dcterms:modified xsi:type="dcterms:W3CDTF">2022-09-19T05:16:02Z</dcterms:modified>
</cp:coreProperties>
</file>

<file path=docProps/thumbnail.jpeg>
</file>